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401" r:id="rId2"/>
    <p:sldId id="257" r:id="rId3"/>
    <p:sldId id="261" r:id="rId4"/>
    <p:sldId id="258" r:id="rId5"/>
    <p:sldId id="265" r:id="rId6"/>
    <p:sldId id="266" r:id="rId7"/>
    <p:sldId id="267" r:id="rId8"/>
    <p:sldId id="399" r:id="rId9"/>
    <p:sldId id="389" r:id="rId10"/>
    <p:sldId id="268" r:id="rId11"/>
    <p:sldId id="406" r:id="rId12"/>
    <p:sldId id="271" r:id="rId13"/>
    <p:sldId id="272" r:id="rId14"/>
    <p:sldId id="273" r:id="rId15"/>
    <p:sldId id="269" r:id="rId16"/>
    <p:sldId id="270" r:id="rId17"/>
    <p:sldId id="259" r:id="rId18"/>
    <p:sldId id="262" r:id="rId19"/>
    <p:sldId id="395" r:id="rId20"/>
    <p:sldId id="391" r:id="rId21"/>
    <p:sldId id="260" r:id="rId22"/>
    <p:sldId id="264" r:id="rId23"/>
    <p:sldId id="263" r:id="rId24"/>
    <p:sldId id="408" r:id="rId25"/>
    <p:sldId id="409" r:id="rId26"/>
    <p:sldId id="410" r:id="rId27"/>
    <p:sldId id="411" r:id="rId28"/>
    <p:sldId id="256" r:id="rId29"/>
    <p:sldId id="407" r:id="rId30"/>
    <p:sldId id="274" r:id="rId31"/>
    <p:sldId id="384" r:id="rId32"/>
    <p:sldId id="383" r:id="rId33"/>
    <p:sldId id="382" r:id="rId34"/>
    <p:sldId id="390" r:id="rId35"/>
    <p:sldId id="388" r:id="rId36"/>
    <p:sldId id="345" r:id="rId37"/>
    <p:sldId id="413" r:id="rId38"/>
    <p:sldId id="412" r:id="rId39"/>
    <p:sldId id="372" r:id="rId40"/>
    <p:sldId id="386" r:id="rId41"/>
    <p:sldId id="378" r:id="rId42"/>
    <p:sldId id="414" r:id="rId43"/>
    <p:sldId id="342" r:id="rId44"/>
    <p:sldId id="344"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27A62DB-9375-5349-8878-A925DA1D0A7A}">
          <p14:sldIdLst>
            <p14:sldId id="401"/>
            <p14:sldId id="257"/>
            <p14:sldId id="261"/>
            <p14:sldId id="258"/>
            <p14:sldId id="265"/>
            <p14:sldId id="266"/>
            <p14:sldId id="267"/>
            <p14:sldId id="399"/>
            <p14:sldId id="389"/>
            <p14:sldId id="268"/>
            <p14:sldId id="406"/>
            <p14:sldId id="271"/>
            <p14:sldId id="272"/>
            <p14:sldId id="273"/>
            <p14:sldId id="269"/>
            <p14:sldId id="270"/>
            <p14:sldId id="259"/>
            <p14:sldId id="262"/>
            <p14:sldId id="395"/>
            <p14:sldId id="391"/>
            <p14:sldId id="260"/>
            <p14:sldId id="264"/>
            <p14:sldId id="263"/>
            <p14:sldId id="408"/>
            <p14:sldId id="409"/>
            <p14:sldId id="410"/>
            <p14:sldId id="411"/>
            <p14:sldId id="256"/>
            <p14:sldId id="407"/>
            <p14:sldId id="274"/>
            <p14:sldId id="384"/>
            <p14:sldId id="383"/>
            <p14:sldId id="382"/>
            <p14:sldId id="390"/>
            <p14:sldId id="388"/>
            <p14:sldId id="345"/>
            <p14:sldId id="413"/>
            <p14:sldId id="412"/>
            <p14:sldId id="372"/>
            <p14:sldId id="386"/>
            <p14:sldId id="378"/>
            <p14:sldId id="414"/>
            <p14:sldId id="342"/>
            <p14:sldId id="34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7"/>
    <a:srgbClr val="E128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p:restoredTop sz="89015"/>
  </p:normalViewPr>
  <p:slideViewPr>
    <p:cSldViewPr snapToGrid="0" snapToObjects="1">
      <p:cViewPr varScale="1">
        <p:scale>
          <a:sx n="111" d="100"/>
          <a:sy n="111" d="100"/>
        </p:scale>
        <p:origin x="1088" y="208"/>
      </p:cViewPr>
      <p:guideLst/>
    </p:cSldViewPr>
  </p:slideViewPr>
  <p:notesTextViewPr>
    <p:cViewPr>
      <p:scale>
        <a:sx n="1" d="1"/>
        <a:sy n="1" d="1"/>
      </p:scale>
      <p:origin x="0" y="0"/>
    </p:cViewPr>
  </p:notesTextViewPr>
  <p:notesViewPr>
    <p:cSldViewPr snapToGrid="0" snapToObjects="1">
      <p:cViewPr varScale="1">
        <p:scale>
          <a:sx n="170" d="100"/>
          <a:sy n="170" d="100"/>
        </p:scale>
        <p:origin x="536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969171910531442E-3"/>
          <c:y val="0.16944568095452378"/>
          <c:w val="0.31422883687260728"/>
          <c:h val="0.75115136945344363"/>
        </c:manualLayout>
      </c:layout>
      <c:pieChart>
        <c:varyColors val="1"/>
        <c:ser>
          <c:idx val="0"/>
          <c:order val="0"/>
          <c:tx>
            <c:strRef>
              <c:f>Feuil1!$B$1</c:f>
              <c:strCache>
                <c:ptCount val="1"/>
                <c:pt idx="0">
                  <c:v>REPONSES</c:v>
                </c:pt>
              </c:strCache>
            </c:strRef>
          </c:tx>
          <c:dPt>
            <c:idx val="0"/>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FAA-5842-BBF0-45214AE4F29D}"/>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FAA-5842-BBF0-45214AE4F29D}"/>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FAA-5842-BBF0-45214AE4F29D}"/>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1FAA-5842-BBF0-45214AE4F29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fr-FR"/>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SAINT PAUL</c:v>
                </c:pt>
                <c:pt idx="1">
                  <c:v>SAINT LEU</c:v>
                </c:pt>
                <c:pt idx="2">
                  <c:v>LE TAMPON</c:v>
                </c:pt>
                <c:pt idx="3">
                  <c:v>AUTRES COMMUNES</c:v>
                </c:pt>
              </c:strCache>
            </c:strRef>
          </c:cat>
          <c:val>
            <c:numRef>
              <c:f>Feuil1!$B$2:$B$5</c:f>
              <c:numCache>
                <c:formatCode>General</c:formatCode>
                <c:ptCount val="4"/>
                <c:pt idx="0">
                  <c:v>6.8</c:v>
                </c:pt>
                <c:pt idx="1">
                  <c:v>4.5</c:v>
                </c:pt>
                <c:pt idx="2">
                  <c:v>4.5</c:v>
                </c:pt>
                <c:pt idx="3">
                  <c:v>1.2</c:v>
                </c:pt>
              </c:numCache>
            </c:numRef>
          </c:val>
          <c:extLst>
            <c:ext xmlns:c16="http://schemas.microsoft.com/office/drawing/2014/chart" uri="{C3380CC4-5D6E-409C-BE32-E72D297353CC}">
              <c16:uniqueId val="{00000008-1FAA-5842-BBF0-45214AE4F29D}"/>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39112721576546494"/>
          <c:y val="0.2063090904973767"/>
          <c:w val="0.33853550840774077"/>
          <c:h val="0.584316964799957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75A1282-5E2A-414F-BCCE-09624600D4D0}"/>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454AD7E8-6CC2-144E-A8A8-ED7E341B55EF}"/>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E8CFED5F-1022-E44B-8CC3-33D62C7D8422}" type="datetimeFigureOut">
              <a:rPr lang="fr-FR" smtClean="0"/>
              <a:t>03/02/2025</a:t>
            </a:fld>
            <a:endParaRPr lang="fr-FR"/>
          </a:p>
        </p:txBody>
      </p:sp>
      <p:sp>
        <p:nvSpPr>
          <p:cNvPr id="4" name="Espace réservé du pied de page 3">
            <a:extLst>
              <a:ext uri="{FF2B5EF4-FFF2-40B4-BE49-F238E27FC236}">
                <a16:creationId xmlns:a16="http://schemas.microsoft.com/office/drawing/2014/main" id="{944AC3FB-9BB5-9344-9E0D-7066CAEBD1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0D1E627-4AD0-3446-BA3A-1BBD9DF9E1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7F2553-FE81-B043-A594-48CC72EF4901}" type="slidenum">
              <a:rPr lang="fr-FR" smtClean="0"/>
              <a:t>‹N°›</a:t>
            </a:fld>
            <a:endParaRPr lang="fr-FR"/>
          </a:p>
        </p:txBody>
      </p:sp>
    </p:spTree>
    <p:extLst>
      <p:ext uri="{BB962C8B-B14F-4D97-AF65-F5344CB8AC3E}">
        <p14:creationId xmlns:p14="http://schemas.microsoft.com/office/powerpoint/2010/main" val="41031753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BE39FC5-BC44-5C44-90F8-FECC6462282D}" type="datetimeFigureOut">
              <a:rPr lang="fr-FR" smtClean="0"/>
              <a:t>03/02/2025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35A18-7C95-C949-A23F-2523BB9B1688}" type="slidenum">
              <a:rPr lang="fr-FR" smtClean="0"/>
              <a:t>‹N°›</a:t>
            </a:fld>
            <a:endParaRPr lang="fr-FR"/>
          </a:p>
        </p:txBody>
      </p:sp>
    </p:spTree>
    <p:extLst>
      <p:ext uri="{BB962C8B-B14F-4D97-AF65-F5344CB8AC3E}">
        <p14:creationId xmlns:p14="http://schemas.microsoft.com/office/powerpoint/2010/main" val="4142612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835A18-7C95-C949-A23F-2523BB9B1688}" type="slidenum">
              <a:rPr lang="fr-FR" smtClean="0"/>
              <a:t>1</a:t>
            </a:fld>
            <a:endParaRPr lang="fr-FR"/>
          </a:p>
        </p:txBody>
      </p:sp>
    </p:spTree>
    <p:extLst>
      <p:ext uri="{BB962C8B-B14F-4D97-AF65-F5344CB8AC3E}">
        <p14:creationId xmlns:p14="http://schemas.microsoft.com/office/powerpoint/2010/main" val="43902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835A18-7C95-C949-A23F-2523BB9B1688}" type="slidenum">
              <a:rPr lang="fr-FR" smtClean="0"/>
              <a:t>8</a:t>
            </a:fld>
            <a:endParaRPr lang="fr-FR"/>
          </a:p>
        </p:txBody>
      </p:sp>
    </p:spTree>
    <p:extLst>
      <p:ext uri="{BB962C8B-B14F-4D97-AF65-F5344CB8AC3E}">
        <p14:creationId xmlns:p14="http://schemas.microsoft.com/office/powerpoint/2010/main" val="355337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835A18-7C95-C949-A23F-2523BB9B1688}" type="slidenum">
              <a:rPr lang="fr-FR" smtClean="0"/>
              <a:t>30</a:t>
            </a:fld>
            <a:endParaRPr lang="fr-FR"/>
          </a:p>
        </p:txBody>
      </p:sp>
    </p:spTree>
    <p:extLst>
      <p:ext uri="{BB962C8B-B14F-4D97-AF65-F5344CB8AC3E}">
        <p14:creationId xmlns:p14="http://schemas.microsoft.com/office/powerpoint/2010/main" val="344435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835A18-7C95-C949-A23F-2523BB9B1688}" type="slidenum">
              <a:rPr lang="fr-FR" smtClean="0"/>
              <a:t>37</a:t>
            </a:fld>
            <a:endParaRPr lang="fr-FR"/>
          </a:p>
        </p:txBody>
      </p:sp>
    </p:spTree>
    <p:extLst>
      <p:ext uri="{BB962C8B-B14F-4D97-AF65-F5344CB8AC3E}">
        <p14:creationId xmlns:p14="http://schemas.microsoft.com/office/powerpoint/2010/main" val="3282275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E835A18-7C95-C949-A23F-2523BB9B1688}" type="slidenum">
              <a:rPr lang="fr-FR" smtClean="0"/>
              <a:t>41</a:t>
            </a:fld>
            <a:endParaRPr lang="fr-FR"/>
          </a:p>
        </p:txBody>
      </p:sp>
    </p:spTree>
    <p:extLst>
      <p:ext uri="{BB962C8B-B14F-4D97-AF65-F5344CB8AC3E}">
        <p14:creationId xmlns:p14="http://schemas.microsoft.com/office/powerpoint/2010/main" val="13500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D1A65D-5FA4-8C4D-8139-C036272F73C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826E718-82E4-6843-AEBD-A28FA5BEB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B60BDBF-C5A3-1548-BC95-18D99E82C8DC}"/>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0F2122B4-1FAD-DB46-BB35-9DD72E8F16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D78513-76A7-E147-B13D-5BA17592CE0B}"/>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1966711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F48674-3966-A14C-8AD7-1E7EBAAB916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E81DCD8-1B65-7D40-BF0A-642671F994C1}"/>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CA68F37-F3EE-704B-85E8-A43892A551EC}"/>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39105BB4-F516-7C41-B104-5487ACE05B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0C2011-632D-E54D-A89F-5D9832FF25D1}"/>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457048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51D3457-DB4C-1F45-A99F-EB710A7E82E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0F2F348-62FD-8646-B8F8-5FF705402DCB}"/>
              </a:ext>
            </a:extLst>
          </p:cNvPr>
          <p:cNvSpPr>
            <a:spLocks noGrp="1"/>
          </p:cNvSpPr>
          <p:nvPr>
            <p:ph type="body" orient="vert" idx="1"/>
          </p:nvPr>
        </p:nvSpPr>
        <p:spPr>
          <a:xfrm>
            <a:off x="838200" y="365125"/>
            <a:ext cx="7734300" cy="5811838"/>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32D855A-5624-0C41-A3FA-867D9989997E}"/>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FFA92221-EC75-B746-A741-1179927DF4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718E85D-FAB0-E94E-934F-2D92E74D9827}"/>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3228789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7D934-74FC-5C43-A212-B6CE794D13C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89DA7A0-FFD2-9F44-A4A2-C802B16AE6A7}"/>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C11E7C2-4F3E-5241-A8E0-7370B9BEB12F}"/>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6D9F1198-D77C-FE42-AD1E-AC33A858CF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D144C67-97EF-864D-A658-14685845D5A6}"/>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1520663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87EDD-E772-6845-B1CA-D5915B8AD63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1F07155-2AE3-7C41-AEE8-1F1A84B974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1B5CF956-EBEA-AC4B-B1AB-12E1E121B800}"/>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86675967-8A00-E345-B2B7-0A9D154AC7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6D89BEE-02B8-C143-A780-F7BC4807404F}"/>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1838981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AA1213-E454-0845-99FA-9EB85B9E96F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C1C3FE-0519-464C-B7B4-C61C7DB3F6A0}"/>
              </a:ext>
            </a:extLst>
          </p:cNvPr>
          <p:cNvSpPr>
            <a:spLocks noGrp="1"/>
          </p:cNvSpPr>
          <p:nvPr>
            <p:ph sz="half" idx="1"/>
          </p:nvPr>
        </p:nvSpPr>
        <p:spPr>
          <a:xfrm>
            <a:off x="838200" y="1825625"/>
            <a:ext cx="5181600" cy="4351338"/>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C908E9E-5CBA-8947-8DA3-C1A36D3D73EB}"/>
              </a:ext>
            </a:extLst>
          </p:cNvPr>
          <p:cNvSpPr>
            <a:spLocks noGrp="1"/>
          </p:cNvSpPr>
          <p:nvPr>
            <p:ph sz="half" idx="2"/>
          </p:nvPr>
        </p:nvSpPr>
        <p:spPr>
          <a:xfrm>
            <a:off x="6172200" y="1825625"/>
            <a:ext cx="5181600" cy="4351338"/>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61917D5-A5D7-2B47-86E2-9B5168E0ACC6}"/>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9AB4345D-FF3D-7942-A49A-FE6D45C265E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29BACC-EFB3-B446-9AA5-FC347AE04EDF}"/>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1110354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0418E9-563F-514C-A1BB-822E7D49CFD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849E641-40C2-4C49-900B-10122CE885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39C9EFD8-7B5C-E74B-B1B6-DF21B45A0B32}"/>
              </a:ext>
            </a:extLst>
          </p:cNvPr>
          <p:cNvSpPr>
            <a:spLocks noGrp="1"/>
          </p:cNvSpPr>
          <p:nvPr>
            <p:ph sz="half" idx="2"/>
          </p:nvPr>
        </p:nvSpPr>
        <p:spPr>
          <a:xfrm>
            <a:off x="839788" y="2505075"/>
            <a:ext cx="5157787" cy="3684588"/>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7C69354A-F2EC-7548-94A6-8EC0C923F3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81050234-4AF1-8A46-B517-A2023DC1C350}"/>
              </a:ext>
            </a:extLst>
          </p:cNvPr>
          <p:cNvSpPr>
            <a:spLocks noGrp="1"/>
          </p:cNvSpPr>
          <p:nvPr>
            <p:ph sz="quarter" idx="4"/>
          </p:nvPr>
        </p:nvSpPr>
        <p:spPr>
          <a:xfrm>
            <a:off x="6172200" y="2505075"/>
            <a:ext cx="5183188" cy="3684588"/>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55781559-6170-9E4D-A4B3-0B8ABE08AAAD}"/>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8" name="Espace réservé du pied de page 7">
            <a:extLst>
              <a:ext uri="{FF2B5EF4-FFF2-40B4-BE49-F238E27FC236}">
                <a16:creationId xmlns:a16="http://schemas.microsoft.com/office/drawing/2014/main" id="{36D911E8-75AF-4E4E-B014-2FDDA7659ED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AB4-14B1-424C-9B20-70141C41A632}"/>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1978703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AEEB7E-DE38-5346-84EE-399F123EDD4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9C8CAF6-66FF-D441-91E4-755437E260A4}"/>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4" name="Espace réservé du pied de page 3">
            <a:extLst>
              <a:ext uri="{FF2B5EF4-FFF2-40B4-BE49-F238E27FC236}">
                <a16:creationId xmlns:a16="http://schemas.microsoft.com/office/drawing/2014/main" id="{0E19FD3B-FF7A-9740-828B-185C7C4D177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EBFB8C-D5AC-784A-87B7-4C7EA438BEEB}"/>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3931006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692734-01B1-C740-AAE5-79B971378979}"/>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3" name="Espace réservé du pied de page 2">
            <a:extLst>
              <a:ext uri="{FF2B5EF4-FFF2-40B4-BE49-F238E27FC236}">
                <a16:creationId xmlns:a16="http://schemas.microsoft.com/office/drawing/2014/main" id="{088820A9-3997-A647-9DB3-95435D04E8F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59D1480-BCB4-F943-8588-DF7E02548FE3}"/>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3920761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87011-F2FC-1949-9224-92A05884513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E9980F8-2935-4740-B422-CE60D1A01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CA461E4C-DAD2-4A45-BF01-D39873984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9C5B59B8-C7B8-CB48-91A6-84129395F43C}"/>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42F59538-AA4D-344A-BCF0-FA9F969648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8A9BDA7-AC44-404E-909E-E6898EEF916A}"/>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4136917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3CFE8E-A68C-EC40-AABB-B2370DDF45F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37280A0-0694-1042-87A1-2E166B522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AEC45EF-1E3D-AA4F-9B0F-CAEAFDD596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0061141-30E1-2E43-9BCA-55A340DBA681}"/>
              </a:ext>
            </a:extLst>
          </p:cNvPr>
          <p:cNvSpPr>
            <a:spLocks noGrp="1"/>
          </p:cNvSpPr>
          <p:nvPr>
            <p:ph type="dt" sz="half" idx="10"/>
          </p:nvPr>
        </p:nvSpPr>
        <p:spPr/>
        <p:txBody>
          <a:bodyPr/>
          <a:lstStyle/>
          <a:p>
            <a:fld id="{08E6C7C3-993E-164B-BC62-B39C3B5D9D72}" type="datetimeFigureOut">
              <a:rPr lang="fr-FR" smtClean="0"/>
              <a:t>03/02/2025</a:t>
            </a:fld>
            <a:endParaRPr lang="fr-FR"/>
          </a:p>
        </p:txBody>
      </p:sp>
      <p:sp>
        <p:nvSpPr>
          <p:cNvPr id="6" name="Espace réservé du pied de page 5">
            <a:extLst>
              <a:ext uri="{FF2B5EF4-FFF2-40B4-BE49-F238E27FC236}">
                <a16:creationId xmlns:a16="http://schemas.microsoft.com/office/drawing/2014/main" id="{E8DAEAC9-752E-1C49-B0D1-AC29416F5A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C014DBD-F451-F648-A58A-79BA5F3F8472}"/>
              </a:ext>
            </a:extLst>
          </p:cNvPr>
          <p:cNvSpPr>
            <a:spLocks noGrp="1"/>
          </p:cNvSpPr>
          <p:nvPr>
            <p:ph type="sldNum" sz="quarter" idx="12"/>
          </p:nvPr>
        </p:nvSpPr>
        <p:spPr/>
        <p:txBody>
          <a:bodyPr/>
          <a:lstStyle/>
          <a:p>
            <a:fld id="{AC43FCDC-575A-034E-BF6B-81C0EF06976E}" type="slidenum">
              <a:rPr lang="fr-FR" smtClean="0"/>
              <a:t>‹N°›</a:t>
            </a:fld>
            <a:endParaRPr lang="fr-FR"/>
          </a:p>
        </p:txBody>
      </p:sp>
    </p:spTree>
    <p:extLst>
      <p:ext uri="{BB962C8B-B14F-4D97-AF65-F5344CB8AC3E}">
        <p14:creationId xmlns:p14="http://schemas.microsoft.com/office/powerpoint/2010/main" val="2901680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52BA8E5-03BA-9B4E-B9A2-71B7709FEF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1F3EF6A-B42C-F041-B9F0-8DCA44422B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D2BFE61-FB5C-A642-B343-611EE568BF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6C7C3-993E-164B-BC62-B39C3B5D9D72}" type="datetimeFigureOut">
              <a:rPr lang="fr-FR" smtClean="0"/>
              <a:t>03/02/2025</a:t>
            </a:fld>
            <a:endParaRPr lang="fr-FR"/>
          </a:p>
        </p:txBody>
      </p:sp>
      <p:sp>
        <p:nvSpPr>
          <p:cNvPr id="5" name="Espace réservé du pied de page 4">
            <a:extLst>
              <a:ext uri="{FF2B5EF4-FFF2-40B4-BE49-F238E27FC236}">
                <a16:creationId xmlns:a16="http://schemas.microsoft.com/office/drawing/2014/main" id="{9D2952E4-0575-D24C-8E73-D3880A228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80E3281-DAFC-F04C-AC42-BA5F054BB9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43FCDC-575A-034E-BF6B-81C0EF06976E}" type="slidenum">
              <a:rPr lang="fr-FR" smtClean="0"/>
              <a:t>‹N°›</a:t>
            </a:fld>
            <a:endParaRPr lang="fr-FR"/>
          </a:p>
        </p:txBody>
      </p:sp>
    </p:spTree>
    <p:extLst>
      <p:ext uri="{BB962C8B-B14F-4D97-AF65-F5344CB8AC3E}">
        <p14:creationId xmlns:p14="http://schemas.microsoft.com/office/powerpoint/2010/main" val="3194932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4.emf"/><Relationship Id="rId4" Type="http://schemas.openxmlformats.org/officeDocument/2006/relationships/package" Target="../embeddings/Feuille_de_calcul_Microsoft_Excel.xlsx"/></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5.emf"/><Relationship Id="rId4" Type="http://schemas.openxmlformats.org/officeDocument/2006/relationships/package" Target="../embeddings/Document_Microsoft_Word1.docx"/></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emf"/><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5.png"/><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Document_Microsoft_Word.docx"/></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tiff"/><Relationship Id="rId5" Type="http://schemas.openxmlformats.org/officeDocument/2006/relationships/image" Target="../media/image38.jpg"/><Relationship Id="rId4" Type="http://schemas.openxmlformats.org/officeDocument/2006/relationships/image" Target="../media/image37.tiff"/><Relationship Id="rId9"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7.jpeg"/><Relationship Id="rId4"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51.jp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0.tiff"/><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ontact@coa-rm.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https://i.pinimg.com/originals/64/2c/92/642c92e2b0ae2ae097c97e6a74151136.jpg" TargetMode="External"/><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jpe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https://media.istockphoto.com/id/1136376436/fr/vectoriel/carte-de-l%C3%AEle-maurice.jpg?s=612x612&amp;w=0&amp;k=20&amp;c=45YPI1FEXzK6dYNxhYEFPY672ISP2oWIjETi7EoNTIY=" TargetMode="External"/><Relationship Id="rId11" Type="http://schemas.openxmlformats.org/officeDocument/2006/relationships/image" Target="../media/image8.png"/><Relationship Id="rId5" Type="http://schemas.openxmlformats.org/officeDocument/2006/relationships/image" Target="../media/image5.jpeg"/><Relationship Id="rId10" Type="http://schemas.openxmlformats.org/officeDocument/2006/relationships/image" Target="https://www.atlas-monde.net/wp-content/uploads/2016/03/canada-vierge.jpg" TargetMode="External"/><Relationship Id="rId4" Type="http://schemas.openxmlformats.org/officeDocument/2006/relationships/image" Target="https://creazilla-store.fra1.digitaloceanspaces.com/silhouettes/1954/man-and-woman-silhouette-outline-md.png" TargetMode="External"/><Relationship Id="rId9" Type="http://schemas.openxmlformats.org/officeDocument/2006/relationships/image" Target="../media/image7.jpeg"/><Relationship Id="rId14" Type="http://schemas.openxmlformats.org/officeDocument/2006/relationships/image" Target="../media/image11.tiff"/></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E6D2C-2FD5-BF43-A15E-E32F88601BA8}"/>
              </a:ext>
            </a:extLst>
          </p:cNvPr>
          <p:cNvSpPr>
            <a:spLocks noGrp="1"/>
          </p:cNvSpPr>
          <p:nvPr>
            <p:ph type="title"/>
          </p:nvPr>
        </p:nvSpPr>
        <p:spPr>
          <a:xfrm>
            <a:off x="5519835" y="839129"/>
            <a:ext cx="6477724" cy="1802915"/>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Conseil de l’Ordre des Architectes</a:t>
            </a:r>
            <a:br>
              <a:rPr lang="fr-FR" sz="3000" b="1" dirty="0">
                <a:latin typeface="Helvetica" pitchFamily="2" charset="0"/>
                <a:ea typeface="Verdana" panose="020B0604030504040204" pitchFamily="34" charset="0"/>
                <a:cs typeface="Times New Roman" panose="02020603050405020304" pitchFamily="18" charset="0"/>
              </a:rPr>
            </a:br>
            <a:r>
              <a:rPr lang="fr-FR" sz="3000" b="1" dirty="0">
                <a:latin typeface="Helvetica" pitchFamily="2" charset="0"/>
                <a:ea typeface="Verdana" panose="020B0604030504040204" pitchFamily="34" charset="0"/>
                <a:cs typeface="Times New Roman" panose="02020603050405020304" pitchFamily="18" charset="0"/>
              </a:rPr>
              <a:t>de La Réunion et de Mayotte </a:t>
            </a:r>
            <a:endParaRPr lang="fr-FR" sz="3000" dirty="0"/>
          </a:p>
        </p:txBody>
      </p:sp>
      <p:sp>
        <p:nvSpPr>
          <p:cNvPr id="6" name="Rectangle 5">
            <a:extLst>
              <a:ext uri="{FF2B5EF4-FFF2-40B4-BE49-F238E27FC236}">
                <a16:creationId xmlns:a16="http://schemas.microsoft.com/office/drawing/2014/main" id="{02272299-136A-C843-BDF7-1A84CC76CC42}"/>
              </a:ext>
            </a:extLst>
          </p:cNvPr>
          <p:cNvSpPr/>
          <p:nvPr/>
        </p:nvSpPr>
        <p:spPr>
          <a:xfrm>
            <a:off x="5698040" y="3399626"/>
            <a:ext cx="6345518" cy="646331"/>
          </a:xfrm>
          <a:prstGeom prst="rect">
            <a:avLst/>
          </a:prstGeom>
        </p:spPr>
        <p:txBody>
          <a:bodyPr wrap="square">
            <a:spAutoFit/>
          </a:bodyPr>
          <a:lstStyle/>
          <a:p>
            <a:pPr algn="r"/>
            <a:r>
              <a:rPr lang="fr-FR" sz="3600" b="1" dirty="0">
                <a:latin typeface="Helvetica" pitchFamily="2" charset="0"/>
                <a:ea typeface="Verdana" panose="020B0604030504040204" pitchFamily="34" charset="0"/>
                <a:cs typeface="Times New Roman" panose="02020603050405020304" pitchFamily="18" charset="0"/>
              </a:rPr>
              <a:t>Rapport d’activité 2024</a:t>
            </a:r>
          </a:p>
        </p:txBody>
      </p:sp>
      <p:pic>
        <p:nvPicPr>
          <p:cNvPr id="8" name="Image 7" descr="C:\Users\Comm\AppData\Local\Temp\logo_Re´duit te^te de lettre.png">
            <a:extLst>
              <a:ext uri="{FF2B5EF4-FFF2-40B4-BE49-F238E27FC236}">
                <a16:creationId xmlns:a16="http://schemas.microsoft.com/office/drawing/2014/main" id="{8A83B9EC-4E2C-484A-9DE3-C5CB75DF40F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11" name="ZoneTexte 10">
            <a:extLst>
              <a:ext uri="{FF2B5EF4-FFF2-40B4-BE49-F238E27FC236}">
                <a16:creationId xmlns:a16="http://schemas.microsoft.com/office/drawing/2014/main" id="{151F319A-DF9A-AD4B-B71E-1DBF2D99D085}"/>
              </a:ext>
            </a:extLst>
          </p:cNvPr>
          <p:cNvSpPr txBox="1"/>
          <p:nvPr/>
        </p:nvSpPr>
        <p:spPr>
          <a:xfrm>
            <a:off x="7105150" y="5449872"/>
            <a:ext cx="4892409" cy="883190"/>
          </a:xfrm>
          <a:prstGeom prst="rect">
            <a:avLst/>
          </a:prstGeom>
          <a:noFill/>
        </p:spPr>
        <p:txBody>
          <a:bodyPr wrap="square" rtlCol="0">
            <a:spAutoFit/>
          </a:bodyPr>
          <a:lstStyle/>
          <a:p>
            <a:pPr algn="r">
              <a:lnSpc>
                <a:spcPct val="150000"/>
              </a:lnSpc>
            </a:pPr>
            <a:r>
              <a:rPr lang="fr-FR" b="1" dirty="0">
                <a:solidFill>
                  <a:schemeClr val="bg1">
                    <a:lumMod val="50000"/>
                  </a:schemeClr>
                </a:solidFill>
                <a:latin typeface="Helvetica" pitchFamily="2" charset="0"/>
                <a:ea typeface="Verdana" panose="020B0604030504040204" pitchFamily="34" charset="0"/>
                <a:cs typeface="Times New Roman" panose="02020603050405020304" pitchFamily="18" charset="0"/>
              </a:rPr>
              <a:t>Réunion annuelle des architectes</a:t>
            </a:r>
          </a:p>
          <a:p>
            <a:pPr algn="r">
              <a:lnSpc>
                <a:spcPct val="150000"/>
              </a:lnSpc>
            </a:pPr>
            <a:r>
              <a:rPr lang="fr-FR" b="1" dirty="0">
                <a:solidFill>
                  <a:schemeClr val="bg1">
                    <a:lumMod val="50000"/>
                  </a:schemeClr>
                </a:solidFill>
                <a:latin typeface="Helvetica" pitchFamily="2" charset="0"/>
                <a:ea typeface="Verdana" panose="020B0604030504040204" pitchFamily="34" charset="0"/>
                <a:cs typeface="Times New Roman" panose="02020603050405020304" pitchFamily="18" charset="0"/>
              </a:rPr>
              <a:t>22 novembre 2024 à La Friche au Port</a:t>
            </a:r>
          </a:p>
        </p:txBody>
      </p:sp>
      <p:pic>
        <p:nvPicPr>
          <p:cNvPr id="4" name="Image 3">
            <a:extLst>
              <a:ext uri="{FF2B5EF4-FFF2-40B4-BE49-F238E27FC236}">
                <a16:creationId xmlns:a16="http://schemas.microsoft.com/office/drawing/2014/main" id="{A14563AF-BDD1-EE3C-1030-17CE9BA3C98F}"/>
              </a:ext>
            </a:extLst>
          </p:cNvPr>
          <p:cNvPicPr>
            <a:picLocks noChangeAspect="1"/>
          </p:cNvPicPr>
          <p:nvPr/>
        </p:nvPicPr>
        <p:blipFill>
          <a:blip r:embed="rId4"/>
          <a:stretch>
            <a:fillRect/>
          </a:stretch>
        </p:blipFill>
        <p:spPr>
          <a:xfrm>
            <a:off x="148442" y="1407459"/>
            <a:ext cx="4740629" cy="4925603"/>
          </a:xfrm>
          <a:prstGeom prst="rect">
            <a:avLst/>
          </a:prstGeom>
        </p:spPr>
      </p:pic>
    </p:spTree>
    <p:extLst>
      <p:ext uri="{BB962C8B-B14F-4D97-AF65-F5344CB8AC3E}">
        <p14:creationId xmlns:p14="http://schemas.microsoft.com/office/powerpoint/2010/main" val="2856988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89595806-545C-6847-BD52-286987F904C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graphicFrame>
        <p:nvGraphicFramePr>
          <p:cNvPr id="6" name="Tableau 5">
            <a:extLst>
              <a:ext uri="{FF2B5EF4-FFF2-40B4-BE49-F238E27FC236}">
                <a16:creationId xmlns:a16="http://schemas.microsoft.com/office/drawing/2014/main" id="{F2202645-BA7E-5941-A82A-1F43ABCC8823}"/>
              </a:ext>
            </a:extLst>
          </p:cNvPr>
          <p:cNvGraphicFramePr>
            <a:graphicFrameLocks noGrp="1"/>
          </p:cNvGraphicFramePr>
          <p:nvPr>
            <p:extLst>
              <p:ext uri="{D42A27DB-BD31-4B8C-83A1-F6EECF244321}">
                <p14:modId xmlns:p14="http://schemas.microsoft.com/office/powerpoint/2010/main" val="2302666476"/>
              </p:ext>
            </p:extLst>
          </p:nvPr>
        </p:nvGraphicFramePr>
        <p:xfrm>
          <a:off x="55863" y="2119314"/>
          <a:ext cx="4904938" cy="1098446"/>
        </p:xfrm>
        <a:graphic>
          <a:graphicData uri="http://schemas.openxmlformats.org/drawingml/2006/table">
            <a:tbl>
              <a:tblPr firstRow="1" bandRow="1">
                <a:tableStyleId>{5C22544A-7EE6-4342-B048-85BDC9FD1C3A}</a:tableStyleId>
              </a:tblPr>
              <a:tblGrid>
                <a:gridCol w="645819">
                  <a:extLst>
                    <a:ext uri="{9D8B030D-6E8A-4147-A177-3AD203B41FA5}">
                      <a16:colId xmlns:a16="http://schemas.microsoft.com/office/drawing/2014/main" val="1895152050"/>
                    </a:ext>
                  </a:extLst>
                </a:gridCol>
                <a:gridCol w="841879">
                  <a:extLst>
                    <a:ext uri="{9D8B030D-6E8A-4147-A177-3AD203B41FA5}">
                      <a16:colId xmlns:a16="http://schemas.microsoft.com/office/drawing/2014/main" val="501680489"/>
                    </a:ext>
                  </a:extLst>
                </a:gridCol>
                <a:gridCol w="854310">
                  <a:extLst>
                    <a:ext uri="{9D8B030D-6E8A-4147-A177-3AD203B41FA5}">
                      <a16:colId xmlns:a16="http://schemas.microsoft.com/office/drawing/2014/main" val="3366518769"/>
                    </a:ext>
                  </a:extLst>
                </a:gridCol>
                <a:gridCol w="854310">
                  <a:extLst>
                    <a:ext uri="{9D8B030D-6E8A-4147-A177-3AD203B41FA5}">
                      <a16:colId xmlns:a16="http://schemas.microsoft.com/office/drawing/2014/main" val="632306952"/>
                    </a:ext>
                  </a:extLst>
                </a:gridCol>
                <a:gridCol w="854310">
                  <a:extLst>
                    <a:ext uri="{9D8B030D-6E8A-4147-A177-3AD203B41FA5}">
                      <a16:colId xmlns:a16="http://schemas.microsoft.com/office/drawing/2014/main" val="1459957713"/>
                    </a:ext>
                  </a:extLst>
                </a:gridCol>
                <a:gridCol w="854310">
                  <a:extLst>
                    <a:ext uri="{9D8B030D-6E8A-4147-A177-3AD203B41FA5}">
                      <a16:colId xmlns:a16="http://schemas.microsoft.com/office/drawing/2014/main" val="1149901277"/>
                    </a:ext>
                  </a:extLst>
                </a:gridCol>
              </a:tblGrid>
              <a:tr h="419990">
                <a:tc>
                  <a:txBody>
                    <a:bodyPr/>
                    <a:lstStyle/>
                    <a:p>
                      <a:endParaRPr lang="fr-FR" sz="1400" dirty="0"/>
                    </a:p>
                  </a:txBody>
                  <a:tcPr marL="69998" marR="69998" marT="34999" marB="34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fr-FR" sz="1400" dirty="0"/>
                    </a:p>
                  </a:txBody>
                  <a:tcPr marL="69998" marR="69998" marT="34999" marB="3499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solidFill>
                            <a:schemeClr val="tx1"/>
                          </a:solidFill>
                        </a:rPr>
                        <a:t>Lettre simple</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solidFill>
                            <a:schemeClr val="tx1"/>
                          </a:solidFill>
                        </a:rPr>
                        <a:t>Mise en demeure</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solidFill>
                            <a:schemeClr val="tx1"/>
                          </a:solidFill>
                        </a:rPr>
                        <a:t>Suspension</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solidFill>
                            <a:schemeClr val="tx1"/>
                          </a:solidFill>
                        </a:rPr>
                        <a:t>Radiation</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81194325"/>
                  </a:ext>
                </a:extLst>
              </a:tr>
              <a:tr h="339228">
                <a:tc rowSpan="2">
                  <a:txBody>
                    <a:bodyPr/>
                    <a:lstStyle/>
                    <a:p>
                      <a:pPr algn="ctr"/>
                      <a:r>
                        <a:rPr lang="fr-FR" sz="1400" dirty="0"/>
                        <a:t>2023</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Architectes</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20</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13</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9</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1</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7006418"/>
                  </a:ext>
                </a:extLst>
              </a:tr>
              <a:tr h="339228">
                <a:tc vMerge="1">
                  <a:txBody>
                    <a:bodyPr/>
                    <a:lstStyle/>
                    <a:p>
                      <a:endParaRPr lang="fr-FR" dirty="0"/>
                    </a:p>
                  </a:txBody>
                  <a:tcPr/>
                </a:tc>
                <a:tc>
                  <a:txBody>
                    <a:bodyPr/>
                    <a:lstStyle/>
                    <a:p>
                      <a:pPr algn="ctr"/>
                      <a:r>
                        <a:rPr lang="fr-FR" sz="1100" dirty="0"/>
                        <a:t>Sociétés</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21</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16</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11</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fr-FR" sz="1100" dirty="0"/>
                        <a:t>-</a:t>
                      </a:r>
                    </a:p>
                  </a:txBody>
                  <a:tcPr marL="69998" marR="69998" marT="34999" marB="349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9461834"/>
                  </a:ext>
                </a:extLst>
              </a:tr>
            </a:tbl>
          </a:graphicData>
        </a:graphic>
      </p:graphicFrame>
      <p:graphicFrame>
        <p:nvGraphicFramePr>
          <p:cNvPr id="10" name="Tableau 9">
            <a:extLst>
              <a:ext uri="{FF2B5EF4-FFF2-40B4-BE49-F238E27FC236}">
                <a16:creationId xmlns:a16="http://schemas.microsoft.com/office/drawing/2014/main" id="{9C90155D-8FE4-E746-8EA6-92578F9ED2BC}"/>
              </a:ext>
            </a:extLst>
          </p:cNvPr>
          <p:cNvGraphicFramePr>
            <a:graphicFrameLocks noGrp="1"/>
          </p:cNvGraphicFramePr>
          <p:nvPr>
            <p:extLst>
              <p:ext uri="{D42A27DB-BD31-4B8C-83A1-F6EECF244321}">
                <p14:modId xmlns:p14="http://schemas.microsoft.com/office/powerpoint/2010/main" val="335326984"/>
              </p:ext>
            </p:extLst>
          </p:nvPr>
        </p:nvGraphicFramePr>
        <p:xfrm>
          <a:off x="5101364" y="1663248"/>
          <a:ext cx="4259674" cy="1554512"/>
        </p:xfrm>
        <a:graphic>
          <a:graphicData uri="http://schemas.openxmlformats.org/drawingml/2006/table">
            <a:tbl>
              <a:tblPr firstRow="1" bandRow="1">
                <a:tableStyleId>{5C22544A-7EE6-4342-B048-85BDC9FD1C3A}</a:tableStyleId>
              </a:tblPr>
              <a:tblGrid>
                <a:gridCol w="843666">
                  <a:extLst>
                    <a:ext uri="{9D8B030D-6E8A-4147-A177-3AD203B41FA5}">
                      <a16:colId xmlns:a16="http://schemas.microsoft.com/office/drawing/2014/main" val="4102765723"/>
                    </a:ext>
                  </a:extLst>
                </a:gridCol>
                <a:gridCol w="854002">
                  <a:extLst>
                    <a:ext uri="{9D8B030D-6E8A-4147-A177-3AD203B41FA5}">
                      <a16:colId xmlns:a16="http://schemas.microsoft.com/office/drawing/2014/main" val="2539965055"/>
                    </a:ext>
                  </a:extLst>
                </a:gridCol>
                <a:gridCol w="854002">
                  <a:extLst>
                    <a:ext uri="{9D8B030D-6E8A-4147-A177-3AD203B41FA5}">
                      <a16:colId xmlns:a16="http://schemas.microsoft.com/office/drawing/2014/main" val="1998570915"/>
                    </a:ext>
                  </a:extLst>
                </a:gridCol>
                <a:gridCol w="854002">
                  <a:extLst>
                    <a:ext uri="{9D8B030D-6E8A-4147-A177-3AD203B41FA5}">
                      <a16:colId xmlns:a16="http://schemas.microsoft.com/office/drawing/2014/main" val="271946150"/>
                    </a:ext>
                  </a:extLst>
                </a:gridCol>
                <a:gridCol w="854002">
                  <a:extLst>
                    <a:ext uri="{9D8B030D-6E8A-4147-A177-3AD203B41FA5}">
                      <a16:colId xmlns:a16="http://schemas.microsoft.com/office/drawing/2014/main" val="1575431509"/>
                    </a:ext>
                  </a:extLst>
                </a:gridCol>
              </a:tblGrid>
              <a:tr h="280059">
                <a:tc>
                  <a:txBody>
                    <a:bodyPr/>
                    <a:lstStyle/>
                    <a:p>
                      <a:pPr algn="l"/>
                      <a:endParaRPr lang="fr-FR" sz="1400" dirty="0"/>
                    </a:p>
                  </a:txBody>
                  <a:tcPr marL="69973" marR="69973" marT="34987" marB="34987">
                    <a:solidFill>
                      <a:schemeClr val="bg1">
                        <a:lumMod val="95000"/>
                      </a:schemeClr>
                    </a:solidFill>
                  </a:tcPr>
                </a:tc>
                <a:tc gridSpan="4">
                  <a:txBody>
                    <a:bodyPr/>
                    <a:lstStyle/>
                    <a:p>
                      <a:pPr algn="ctr"/>
                      <a:r>
                        <a:rPr lang="fr-FR" sz="1400" dirty="0">
                          <a:solidFill>
                            <a:schemeClr val="tx1"/>
                          </a:solidFill>
                        </a:rPr>
                        <a:t>RESILIATIONS MAF 2023</a:t>
                      </a:r>
                    </a:p>
                  </a:txBody>
                  <a:tcPr marL="69973" marR="69973" marT="34987" marB="34987" anchor="ctr">
                    <a:solidFill>
                      <a:schemeClr val="bg1">
                        <a:lumMod val="95000"/>
                      </a:schemeClr>
                    </a:solidFill>
                  </a:tcPr>
                </a:tc>
                <a:tc hMerge="1">
                  <a:txBody>
                    <a:bodyPr/>
                    <a:lstStyle/>
                    <a:p>
                      <a:pPr algn="l"/>
                      <a:endParaRPr lang="fr-FR" dirty="0"/>
                    </a:p>
                  </a:txBody>
                  <a:tcPr/>
                </a:tc>
                <a:tc hMerge="1">
                  <a:txBody>
                    <a:bodyPr/>
                    <a:lstStyle/>
                    <a:p>
                      <a:pPr algn="l"/>
                      <a:endParaRPr lang="fr-FR" dirty="0"/>
                    </a:p>
                  </a:txBody>
                  <a:tcPr/>
                </a:tc>
                <a:tc hMerge="1">
                  <a:txBody>
                    <a:bodyPr/>
                    <a:lstStyle/>
                    <a:p>
                      <a:pPr algn="l"/>
                      <a:endParaRPr lang="fr-FR" dirty="0"/>
                    </a:p>
                  </a:txBody>
                  <a:tcPr/>
                </a:tc>
                <a:extLst>
                  <a:ext uri="{0D108BD9-81ED-4DB2-BD59-A6C34878D82A}">
                    <a16:rowId xmlns:a16="http://schemas.microsoft.com/office/drawing/2014/main" val="3759108123"/>
                  </a:ext>
                </a:extLst>
              </a:tr>
              <a:tr h="283780">
                <a:tc>
                  <a:txBody>
                    <a:bodyPr/>
                    <a:lstStyle/>
                    <a:p>
                      <a:endParaRPr lang="fr-FR" sz="1400" dirty="0"/>
                    </a:p>
                  </a:txBody>
                  <a:tcPr marL="69973" marR="69973" marT="34987" marB="34987">
                    <a:solidFill>
                      <a:schemeClr val="bg1">
                        <a:lumMod val="95000"/>
                      </a:schemeClr>
                    </a:solidFill>
                  </a:tcPr>
                </a:tc>
                <a:tc gridSpan="2">
                  <a:txBody>
                    <a:bodyPr/>
                    <a:lstStyle/>
                    <a:p>
                      <a:pPr algn="ctr"/>
                      <a:r>
                        <a:rPr lang="fr-FR" sz="1400" dirty="0"/>
                        <a:t>OCTOBRE</a:t>
                      </a:r>
                    </a:p>
                  </a:txBody>
                  <a:tcPr marL="69973" marR="69973" marT="34987" marB="34987" anchor="ctr">
                    <a:solidFill>
                      <a:schemeClr val="bg1">
                        <a:lumMod val="95000"/>
                      </a:schemeClr>
                    </a:solidFill>
                  </a:tcPr>
                </a:tc>
                <a:tc hMerge="1">
                  <a:txBody>
                    <a:bodyPr/>
                    <a:lstStyle/>
                    <a:p>
                      <a:endParaRPr lang="fr-FR" dirty="0"/>
                    </a:p>
                  </a:txBody>
                  <a:tcPr/>
                </a:tc>
                <a:tc gridSpan="2">
                  <a:txBody>
                    <a:bodyPr/>
                    <a:lstStyle/>
                    <a:p>
                      <a:pPr algn="ctr"/>
                      <a:r>
                        <a:rPr lang="fr-FR" sz="1400" dirty="0"/>
                        <a:t>DECEMBRE</a:t>
                      </a:r>
                    </a:p>
                  </a:txBody>
                  <a:tcPr marL="69973" marR="69973" marT="34987" marB="34987" anchor="ctr">
                    <a:solidFill>
                      <a:schemeClr val="bg1">
                        <a:lumMod val="95000"/>
                      </a:schemeClr>
                    </a:solidFill>
                  </a:tcPr>
                </a:tc>
                <a:tc hMerge="1">
                  <a:txBody>
                    <a:bodyPr/>
                    <a:lstStyle/>
                    <a:p>
                      <a:endParaRPr lang="fr-FR" dirty="0"/>
                    </a:p>
                  </a:txBody>
                  <a:tcPr/>
                </a:tc>
                <a:extLst>
                  <a:ext uri="{0D108BD9-81ED-4DB2-BD59-A6C34878D82A}">
                    <a16:rowId xmlns:a16="http://schemas.microsoft.com/office/drawing/2014/main" val="1824714849"/>
                  </a:ext>
                </a:extLst>
              </a:tr>
              <a:tr h="419838">
                <a:tc>
                  <a:txBody>
                    <a:bodyPr/>
                    <a:lstStyle/>
                    <a:p>
                      <a:endParaRPr lang="fr-FR" sz="1400" dirty="0"/>
                    </a:p>
                  </a:txBody>
                  <a:tcPr marL="69973" marR="69973" marT="34987" marB="34987">
                    <a:solidFill>
                      <a:schemeClr val="bg1">
                        <a:lumMod val="95000"/>
                      </a:schemeClr>
                    </a:solidFill>
                  </a:tcPr>
                </a:tc>
                <a:tc>
                  <a:txBody>
                    <a:bodyPr/>
                    <a:lstStyle/>
                    <a:p>
                      <a:pPr algn="ctr"/>
                      <a:r>
                        <a:rPr lang="fr-FR" sz="1100" dirty="0"/>
                        <a:t>Mise en demeure</a:t>
                      </a:r>
                    </a:p>
                  </a:txBody>
                  <a:tcPr marL="69973" marR="69973" marT="34987" marB="34987" anchor="ctr">
                    <a:solidFill>
                      <a:schemeClr val="bg1">
                        <a:lumMod val="95000"/>
                      </a:schemeClr>
                    </a:solidFill>
                  </a:tcPr>
                </a:tc>
                <a:tc>
                  <a:txBody>
                    <a:bodyPr/>
                    <a:lstStyle/>
                    <a:p>
                      <a:pPr algn="ctr"/>
                      <a:r>
                        <a:rPr lang="fr-FR" sz="1100" dirty="0"/>
                        <a:t>Suspension</a:t>
                      </a:r>
                    </a:p>
                  </a:txBody>
                  <a:tcPr marL="69973" marR="69973" marT="34987" marB="34987" anchor="ctr">
                    <a:solidFill>
                      <a:schemeClr val="bg1">
                        <a:lumMod val="95000"/>
                      </a:schemeClr>
                    </a:solidFill>
                  </a:tcPr>
                </a:tc>
                <a:tc>
                  <a:txBody>
                    <a:bodyPr/>
                    <a:lstStyle/>
                    <a:p>
                      <a:pPr algn="ctr"/>
                      <a:r>
                        <a:rPr lang="fr-FR" sz="1100" dirty="0"/>
                        <a:t>Mise en demeure</a:t>
                      </a:r>
                    </a:p>
                  </a:txBody>
                  <a:tcPr marL="69973" marR="69973" marT="34987" marB="34987" anchor="ctr">
                    <a:solidFill>
                      <a:schemeClr val="bg1">
                        <a:lumMod val="95000"/>
                      </a:schemeClr>
                    </a:solidFill>
                  </a:tcPr>
                </a:tc>
                <a:tc>
                  <a:txBody>
                    <a:bodyPr/>
                    <a:lstStyle/>
                    <a:p>
                      <a:pPr algn="ctr"/>
                      <a:r>
                        <a:rPr lang="fr-FR" sz="1100" dirty="0"/>
                        <a:t>Suspension</a:t>
                      </a:r>
                    </a:p>
                  </a:txBody>
                  <a:tcPr marL="69973" marR="69973" marT="34987" marB="34987" anchor="ctr">
                    <a:solidFill>
                      <a:schemeClr val="bg1">
                        <a:lumMod val="95000"/>
                      </a:schemeClr>
                    </a:solidFill>
                  </a:tcPr>
                </a:tc>
                <a:extLst>
                  <a:ext uri="{0D108BD9-81ED-4DB2-BD59-A6C34878D82A}">
                    <a16:rowId xmlns:a16="http://schemas.microsoft.com/office/drawing/2014/main" val="1273757400"/>
                  </a:ext>
                </a:extLst>
              </a:tr>
              <a:tr h="283780">
                <a:tc>
                  <a:txBody>
                    <a:bodyPr/>
                    <a:lstStyle/>
                    <a:p>
                      <a:r>
                        <a:rPr lang="fr-FR" sz="1100" dirty="0"/>
                        <a:t>Architectes</a:t>
                      </a:r>
                    </a:p>
                  </a:txBody>
                  <a:tcPr marL="69973" marR="69973" marT="34987" marB="34987" anchor="ctr">
                    <a:solidFill>
                      <a:schemeClr val="bg1">
                        <a:lumMod val="95000"/>
                      </a:schemeClr>
                    </a:solidFill>
                  </a:tcPr>
                </a:tc>
                <a:tc>
                  <a:txBody>
                    <a:bodyPr/>
                    <a:lstStyle/>
                    <a:p>
                      <a:pPr algn="ctr"/>
                      <a:r>
                        <a:rPr lang="fr-FR" sz="1100" dirty="0"/>
                        <a:t>2</a:t>
                      </a:r>
                    </a:p>
                  </a:txBody>
                  <a:tcPr marL="69973" marR="69973" marT="34987" marB="34987" anchor="ctr">
                    <a:solidFill>
                      <a:schemeClr val="bg1">
                        <a:lumMod val="95000"/>
                      </a:schemeClr>
                    </a:solidFill>
                  </a:tcPr>
                </a:tc>
                <a:tc>
                  <a:txBody>
                    <a:bodyPr/>
                    <a:lstStyle/>
                    <a:p>
                      <a:pPr algn="ctr"/>
                      <a:r>
                        <a:rPr lang="fr-FR" sz="1100" dirty="0"/>
                        <a:t>1</a:t>
                      </a:r>
                    </a:p>
                  </a:txBody>
                  <a:tcPr marL="69973" marR="69973" marT="34987" marB="34987" anchor="ctr">
                    <a:solidFill>
                      <a:schemeClr val="bg1">
                        <a:lumMod val="95000"/>
                      </a:schemeClr>
                    </a:solidFill>
                  </a:tcPr>
                </a:tc>
                <a:tc>
                  <a:txBody>
                    <a:bodyPr/>
                    <a:lstStyle/>
                    <a:p>
                      <a:pPr algn="ctr"/>
                      <a:r>
                        <a:rPr lang="fr-FR" sz="1100" dirty="0"/>
                        <a:t>1</a:t>
                      </a:r>
                    </a:p>
                  </a:txBody>
                  <a:tcPr marL="69973" marR="69973" marT="34987" marB="34987" anchor="ctr">
                    <a:solidFill>
                      <a:schemeClr val="bg1">
                        <a:lumMod val="95000"/>
                      </a:schemeClr>
                    </a:solidFill>
                  </a:tcPr>
                </a:tc>
                <a:tc>
                  <a:txBody>
                    <a:bodyPr/>
                    <a:lstStyle/>
                    <a:p>
                      <a:pPr algn="ctr"/>
                      <a:endParaRPr lang="fr-FR" sz="1100" dirty="0"/>
                    </a:p>
                  </a:txBody>
                  <a:tcPr marL="69973" marR="69973" marT="34987" marB="34987" anchor="ctr">
                    <a:solidFill>
                      <a:schemeClr val="bg1">
                        <a:lumMod val="95000"/>
                      </a:schemeClr>
                    </a:solidFill>
                  </a:tcPr>
                </a:tc>
                <a:extLst>
                  <a:ext uri="{0D108BD9-81ED-4DB2-BD59-A6C34878D82A}">
                    <a16:rowId xmlns:a16="http://schemas.microsoft.com/office/drawing/2014/main" val="855806962"/>
                  </a:ext>
                </a:extLst>
              </a:tr>
              <a:tr h="283780">
                <a:tc>
                  <a:txBody>
                    <a:bodyPr/>
                    <a:lstStyle/>
                    <a:p>
                      <a:r>
                        <a:rPr lang="fr-FR" sz="1100" dirty="0"/>
                        <a:t>Sociétés</a:t>
                      </a:r>
                    </a:p>
                  </a:txBody>
                  <a:tcPr marL="69973" marR="69973" marT="34987" marB="34987" anchor="ctr">
                    <a:solidFill>
                      <a:schemeClr val="bg1">
                        <a:lumMod val="95000"/>
                      </a:schemeClr>
                    </a:solidFill>
                  </a:tcPr>
                </a:tc>
                <a:tc>
                  <a:txBody>
                    <a:bodyPr/>
                    <a:lstStyle/>
                    <a:p>
                      <a:pPr algn="ctr"/>
                      <a:r>
                        <a:rPr lang="fr-FR" sz="1100" dirty="0"/>
                        <a:t>3</a:t>
                      </a:r>
                    </a:p>
                  </a:txBody>
                  <a:tcPr marL="69973" marR="69973" marT="34987" marB="34987" anchor="ctr">
                    <a:solidFill>
                      <a:schemeClr val="bg1">
                        <a:lumMod val="95000"/>
                      </a:schemeClr>
                    </a:solidFill>
                  </a:tcPr>
                </a:tc>
                <a:tc>
                  <a:txBody>
                    <a:bodyPr/>
                    <a:lstStyle/>
                    <a:p>
                      <a:pPr algn="ctr"/>
                      <a:r>
                        <a:rPr lang="fr-FR" sz="1100" dirty="0"/>
                        <a:t>2</a:t>
                      </a:r>
                    </a:p>
                  </a:txBody>
                  <a:tcPr marL="69973" marR="69973" marT="34987" marB="34987" anchor="ctr">
                    <a:solidFill>
                      <a:schemeClr val="bg1">
                        <a:lumMod val="95000"/>
                      </a:schemeClr>
                    </a:solidFill>
                  </a:tcPr>
                </a:tc>
                <a:tc>
                  <a:txBody>
                    <a:bodyPr/>
                    <a:lstStyle/>
                    <a:p>
                      <a:pPr algn="ctr"/>
                      <a:r>
                        <a:rPr lang="fr-FR" sz="1100" dirty="0"/>
                        <a:t>1</a:t>
                      </a:r>
                    </a:p>
                  </a:txBody>
                  <a:tcPr marL="69973" marR="69973" marT="34987" marB="34987" anchor="ctr">
                    <a:solidFill>
                      <a:schemeClr val="bg1">
                        <a:lumMod val="95000"/>
                      </a:schemeClr>
                    </a:solidFill>
                  </a:tcPr>
                </a:tc>
                <a:tc>
                  <a:txBody>
                    <a:bodyPr/>
                    <a:lstStyle/>
                    <a:p>
                      <a:pPr algn="ctr"/>
                      <a:r>
                        <a:rPr lang="fr-FR" sz="1100" dirty="0"/>
                        <a:t>1</a:t>
                      </a:r>
                    </a:p>
                  </a:txBody>
                  <a:tcPr marL="69973" marR="69973" marT="34987" marB="34987" anchor="ctr">
                    <a:solidFill>
                      <a:schemeClr val="bg1">
                        <a:lumMod val="95000"/>
                      </a:schemeClr>
                    </a:solidFill>
                  </a:tcPr>
                </a:tc>
                <a:extLst>
                  <a:ext uri="{0D108BD9-81ED-4DB2-BD59-A6C34878D82A}">
                    <a16:rowId xmlns:a16="http://schemas.microsoft.com/office/drawing/2014/main" val="1331818360"/>
                  </a:ext>
                </a:extLst>
              </a:tr>
            </a:tbl>
          </a:graphicData>
        </a:graphic>
      </p:graphicFrame>
      <p:graphicFrame>
        <p:nvGraphicFramePr>
          <p:cNvPr id="11" name="Tableau 10">
            <a:extLst>
              <a:ext uri="{FF2B5EF4-FFF2-40B4-BE49-F238E27FC236}">
                <a16:creationId xmlns:a16="http://schemas.microsoft.com/office/drawing/2014/main" id="{99ADA244-86B5-1148-95CF-1A09AE688594}"/>
              </a:ext>
            </a:extLst>
          </p:cNvPr>
          <p:cNvGraphicFramePr>
            <a:graphicFrameLocks noGrp="1"/>
          </p:cNvGraphicFramePr>
          <p:nvPr>
            <p:extLst>
              <p:ext uri="{D42A27DB-BD31-4B8C-83A1-F6EECF244321}">
                <p14:modId xmlns:p14="http://schemas.microsoft.com/office/powerpoint/2010/main" val="3143009765"/>
              </p:ext>
            </p:extLst>
          </p:nvPr>
        </p:nvGraphicFramePr>
        <p:xfrm>
          <a:off x="55863" y="4164540"/>
          <a:ext cx="9305175" cy="2254095"/>
        </p:xfrm>
        <a:graphic>
          <a:graphicData uri="http://schemas.openxmlformats.org/drawingml/2006/table">
            <a:tbl>
              <a:tblPr firstRow="1" bandRow="1">
                <a:tableStyleId>{5C22544A-7EE6-4342-B048-85BDC9FD1C3A}</a:tableStyleId>
              </a:tblPr>
              <a:tblGrid>
                <a:gridCol w="1225184">
                  <a:extLst>
                    <a:ext uri="{9D8B030D-6E8A-4147-A177-3AD203B41FA5}">
                      <a16:colId xmlns:a16="http://schemas.microsoft.com/office/drawing/2014/main" val="1895152050"/>
                    </a:ext>
                  </a:extLst>
                </a:gridCol>
                <a:gridCol w="1597131">
                  <a:extLst>
                    <a:ext uri="{9D8B030D-6E8A-4147-A177-3AD203B41FA5}">
                      <a16:colId xmlns:a16="http://schemas.microsoft.com/office/drawing/2014/main" val="501680489"/>
                    </a:ext>
                  </a:extLst>
                </a:gridCol>
                <a:gridCol w="1620715">
                  <a:extLst>
                    <a:ext uri="{9D8B030D-6E8A-4147-A177-3AD203B41FA5}">
                      <a16:colId xmlns:a16="http://schemas.microsoft.com/office/drawing/2014/main" val="3366518769"/>
                    </a:ext>
                  </a:extLst>
                </a:gridCol>
                <a:gridCol w="1620715">
                  <a:extLst>
                    <a:ext uri="{9D8B030D-6E8A-4147-A177-3AD203B41FA5}">
                      <a16:colId xmlns:a16="http://schemas.microsoft.com/office/drawing/2014/main" val="632306952"/>
                    </a:ext>
                  </a:extLst>
                </a:gridCol>
                <a:gridCol w="1620715">
                  <a:extLst>
                    <a:ext uri="{9D8B030D-6E8A-4147-A177-3AD203B41FA5}">
                      <a16:colId xmlns:a16="http://schemas.microsoft.com/office/drawing/2014/main" val="1459957713"/>
                    </a:ext>
                  </a:extLst>
                </a:gridCol>
                <a:gridCol w="1620715">
                  <a:extLst>
                    <a:ext uri="{9D8B030D-6E8A-4147-A177-3AD203B41FA5}">
                      <a16:colId xmlns:a16="http://schemas.microsoft.com/office/drawing/2014/main" val="1149901277"/>
                    </a:ext>
                  </a:extLst>
                </a:gridCol>
              </a:tblGrid>
              <a:tr h="861851">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400" dirty="0">
                        <a:solidFill>
                          <a:srgbClr val="FF0000"/>
                        </a:solidFill>
                      </a:endParaRPr>
                    </a:p>
                  </a:txBody>
                  <a:tcPr marL="90157" marR="90157" marT="45078" marB="45078" anchor="ctr">
                    <a:solidFill>
                      <a:schemeClr val="bg1">
                        <a:lumMod val="95000"/>
                      </a:schemeClr>
                    </a:solidFill>
                  </a:tcPr>
                </a:tc>
                <a:tc hMerge="1">
                  <a:txBody>
                    <a:bodyPr/>
                    <a:lstStyle/>
                    <a:p>
                      <a:endParaRPr lang="fr-FR" dirty="0">
                        <a:solidFill>
                          <a:srgbClr val="FF0000"/>
                        </a:solidFill>
                      </a:endParaRPr>
                    </a:p>
                  </a:txBody>
                  <a:tcPr>
                    <a:noFill/>
                  </a:tcPr>
                </a:tc>
                <a:tc>
                  <a:txBody>
                    <a:bodyPr/>
                    <a:lstStyle/>
                    <a:p>
                      <a:pPr algn="ctr"/>
                      <a:r>
                        <a:rPr lang="fr-FR" sz="1200" dirty="0">
                          <a:solidFill>
                            <a:schemeClr val="tx1"/>
                          </a:solidFill>
                        </a:rPr>
                        <a:t>Lettre simple</a:t>
                      </a:r>
                    </a:p>
                  </a:txBody>
                  <a:tcPr marL="70515" marR="70515" marT="35257" marB="35257" anchor="ctr">
                    <a:solidFill>
                      <a:schemeClr val="bg1">
                        <a:lumMod val="95000"/>
                      </a:schemeClr>
                    </a:solidFill>
                  </a:tcPr>
                </a:tc>
                <a:tc>
                  <a:txBody>
                    <a:bodyPr/>
                    <a:lstStyle/>
                    <a:p>
                      <a:pPr algn="ctr"/>
                      <a:r>
                        <a:rPr lang="fr-FR" sz="1200" dirty="0">
                          <a:solidFill>
                            <a:schemeClr val="tx1"/>
                          </a:solidFill>
                        </a:rPr>
                        <a:t>Mise en demeure</a:t>
                      </a:r>
                    </a:p>
                  </a:txBody>
                  <a:tcPr marL="70515" marR="70515" marT="35257" marB="35257" anchor="ctr">
                    <a:solidFill>
                      <a:schemeClr val="bg1">
                        <a:lumMod val="95000"/>
                      </a:schemeClr>
                    </a:solidFill>
                  </a:tcPr>
                </a:tc>
                <a:tc>
                  <a:txBody>
                    <a:bodyPr/>
                    <a:lstStyle/>
                    <a:p>
                      <a:pPr algn="ctr"/>
                      <a:r>
                        <a:rPr lang="fr-FR" sz="1200" dirty="0">
                          <a:solidFill>
                            <a:schemeClr val="tx1"/>
                          </a:solidFill>
                        </a:rPr>
                        <a:t>Suspension</a:t>
                      </a:r>
                    </a:p>
                  </a:txBody>
                  <a:tcPr marL="70515" marR="70515" marT="35257" marB="35257" anchor="ctr">
                    <a:solidFill>
                      <a:schemeClr val="bg1">
                        <a:lumMod val="95000"/>
                      </a:schemeClr>
                    </a:solidFill>
                  </a:tcPr>
                </a:tc>
                <a:tc>
                  <a:txBody>
                    <a:bodyPr/>
                    <a:lstStyle/>
                    <a:p>
                      <a:pPr algn="ctr"/>
                      <a:r>
                        <a:rPr lang="fr-FR" sz="1200" dirty="0">
                          <a:solidFill>
                            <a:schemeClr val="tx1"/>
                          </a:solidFill>
                        </a:rPr>
                        <a:t>Radiation</a:t>
                      </a:r>
                    </a:p>
                  </a:txBody>
                  <a:tcPr marL="70515" marR="70515" marT="35257" marB="35257" anchor="ctr">
                    <a:solidFill>
                      <a:schemeClr val="bg1">
                        <a:lumMod val="95000"/>
                      </a:schemeClr>
                    </a:solidFill>
                  </a:tcPr>
                </a:tc>
                <a:extLst>
                  <a:ext uri="{0D108BD9-81ED-4DB2-BD59-A6C34878D82A}">
                    <a16:rowId xmlns:a16="http://schemas.microsoft.com/office/drawing/2014/main" val="981194325"/>
                  </a:ext>
                </a:extLst>
              </a:tr>
              <a:tr h="696122">
                <a:tc rowSpan="2">
                  <a:txBody>
                    <a:bodyPr/>
                    <a:lstStyle/>
                    <a:p>
                      <a:pPr algn="ctr"/>
                      <a:r>
                        <a:rPr lang="fr-FR" sz="1900" b="1" dirty="0"/>
                        <a:t>2024</a:t>
                      </a:r>
                    </a:p>
                  </a:txBody>
                  <a:tcPr marL="90157" marR="90157" marT="45078" marB="45078" anchor="ctr">
                    <a:solidFill>
                      <a:schemeClr val="bg1">
                        <a:lumMod val="95000"/>
                      </a:schemeClr>
                    </a:solidFill>
                  </a:tcPr>
                </a:tc>
                <a:tc>
                  <a:txBody>
                    <a:bodyPr/>
                    <a:lstStyle/>
                    <a:p>
                      <a:pPr algn="ctr"/>
                      <a:r>
                        <a:rPr lang="fr-FR" sz="1200" dirty="0"/>
                        <a:t>Architectes</a:t>
                      </a:r>
                    </a:p>
                  </a:txBody>
                  <a:tcPr marL="70515" marR="70515" marT="35257" marB="35257" anchor="ctr">
                    <a:solidFill>
                      <a:schemeClr val="bg1">
                        <a:lumMod val="95000"/>
                      </a:schemeClr>
                    </a:solidFill>
                  </a:tcPr>
                </a:tc>
                <a:tc>
                  <a:txBody>
                    <a:bodyPr/>
                    <a:lstStyle/>
                    <a:p>
                      <a:pPr algn="ctr"/>
                      <a:r>
                        <a:rPr lang="fr-FR" sz="1400" dirty="0"/>
                        <a:t>31</a:t>
                      </a:r>
                    </a:p>
                  </a:txBody>
                  <a:tcPr marL="70515" marR="70515" marT="35257" marB="35257" anchor="ctr">
                    <a:solidFill>
                      <a:schemeClr val="bg1">
                        <a:lumMod val="95000"/>
                      </a:schemeClr>
                    </a:solidFill>
                  </a:tcPr>
                </a:tc>
                <a:tc>
                  <a:txBody>
                    <a:bodyPr/>
                    <a:lstStyle/>
                    <a:p>
                      <a:pPr algn="ctr"/>
                      <a:r>
                        <a:rPr lang="fr-FR" sz="1400" dirty="0"/>
                        <a:t>11</a:t>
                      </a:r>
                    </a:p>
                  </a:txBody>
                  <a:tcPr marL="70515" marR="70515" marT="35257" marB="35257" anchor="ctr">
                    <a:solidFill>
                      <a:schemeClr val="bg1">
                        <a:lumMod val="95000"/>
                      </a:schemeClr>
                    </a:solidFill>
                  </a:tcPr>
                </a:tc>
                <a:tc>
                  <a:txBody>
                    <a:bodyPr/>
                    <a:lstStyle/>
                    <a:p>
                      <a:pPr algn="ctr"/>
                      <a:r>
                        <a:rPr lang="fr-FR" sz="1400" dirty="0"/>
                        <a:t>3</a:t>
                      </a:r>
                    </a:p>
                  </a:txBody>
                  <a:tcPr marL="70515" marR="70515" marT="35257" marB="35257" anchor="ctr">
                    <a:solidFill>
                      <a:schemeClr val="bg1">
                        <a:lumMod val="95000"/>
                      </a:schemeClr>
                    </a:solidFill>
                  </a:tcPr>
                </a:tc>
                <a:tc>
                  <a:txBody>
                    <a:bodyPr/>
                    <a:lstStyle/>
                    <a:p>
                      <a:pPr algn="ctr"/>
                      <a:r>
                        <a:rPr lang="fr-FR" sz="1400" dirty="0"/>
                        <a:t>3</a:t>
                      </a:r>
                    </a:p>
                  </a:txBody>
                  <a:tcPr marL="70515" marR="70515" marT="35257" marB="35257" anchor="ctr">
                    <a:solidFill>
                      <a:schemeClr val="bg1">
                        <a:lumMod val="95000"/>
                      </a:schemeClr>
                    </a:solidFill>
                  </a:tcPr>
                </a:tc>
                <a:extLst>
                  <a:ext uri="{0D108BD9-81ED-4DB2-BD59-A6C34878D82A}">
                    <a16:rowId xmlns:a16="http://schemas.microsoft.com/office/drawing/2014/main" val="4177006418"/>
                  </a:ext>
                </a:extLst>
              </a:tr>
              <a:tr h="696122">
                <a:tc vMerge="1">
                  <a:txBody>
                    <a:bodyPr/>
                    <a:lstStyle/>
                    <a:p>
                      <a:endParaRPr lang="fr-FR" dirty="0"/>
                    </a:p>
                  </a:txBody>
                  <a:tcPr/>
                </a:tc>
                <a:tc>
                  <a:txBody>
                    <a:bodyPr/>
                    <a:lstStyle/>
                    <a:p>
                      <a:pPr algn="ctr"/>
                      <a:r>
                        <a:rPr lang="fr-FR" sz="1200" dirty="0"/>
                        <a:t>Sociétés</a:t>
                      </a:r>
                    </a:p>
                  </a:txBody>
                  <a:tcPr marL="70515" marR="70515" marT="35257" marB="35257" anchor="ctr">
                    <a:solidFill>
                      <a:schemeClr val="bg1">
                        <a:lumMod val="95000"/>
                      </a:schemeClr>
                    </a:solidFill>
                  </a:tcPr>
                </a:tc>
                <a:tc>
                  <a:txBody>
                    <a:bodyPr/>
                    <a:lstStyle/>
                    <a:p>
                      <a:pPr algn="ctr"/>
                      <a:r>
                        <a:rPr lang="fr-FR" sz="1400" dirty="0"/>
                        <a:t>28</a:t>
                      </a:r>
                    </a:p>
                  </a:txBody>
                  <a:tcPr marL="70515" marR="70515" marT="35257" marB="35257" anchor="ctr">
                    <a:solidFill>
                      <a:schemeClr val="bg1">
                        <a:lumMod val="95000"/>
                      </a:schemeClr>
                    </a:solidFill>
                  </a:tcPr>
                </a:tc>
                <a:tc>
                  <a:txBody>
                    <a:bodyPr/>
                    <a:lstStyle/>
                    <a:p>
                      <a:pPr algn="ctr"/>
                      <a:r>
                        <a:rPr lang="fr-FR" sz="1400" dirty="0"/>
                        <a:t>16</a:t>
                      </a:r>
                    </a:p>
                  </a:txBody>
                  <a:tcPr marL="70515" marR="70515" marT="35257" marB="35257" anchor="ctr">
                    <a:solidFill>
                      <a:schemeClr val="bg1">
                        <a:lumMod val="95000"/>
                      </a:schemeClr>
                    </a:solidFill>
                  </a:tcPr>
                </a:tc>
                <a:tc>
                  <a:txBody>
                    <a:bodyPr/>
                    <a:lstStyle/>
                    <a:p>
                      <a:pPr algn="ctr"/>
                      <a:r>
                        <a:rPr lang="fr-FR" sz="1400" dirty="0"/>
                        <a:t>7</a:t>
                      </a:r>
                    </a:p>
                  </a:txBody>
                  <a:tcPr marL="70515" marR="70515" marT="35257" marB="35257" anchor="ctr">
                    <a:solidFill>
                      <a:schemeClr val="bg1">
                        <a:lumMod val="95000"/>
                      </a:schemeClr>
                    </a:solidFill>
                  </a:tcPr>
                </a:tc>
                <a:tc>
                  <a:txBody>
                    <a:bodyPr/>
                    <a:lstStyle/>
                    <a:p>
                      <a:pPr algn="ctr"/>
                      <a:r>
                        <a:rPr lang="fr-FR" sz="1400" dirty="0"/>
                        <a:t>5</a:t>
                      </a:r>
                    </a:p>
                  </a:txBody>
                  <a:tcPr marL="70515" marR="70515" marT="35257" marB="35257" anchor="ctr">
                    <a:solidFill>
                      <a:schemeClr val="bg1">
                        <a:lumMod val="95000"/>
                      </a:schemeClr>
                    </a:solidFill>
                  </a:tcPr>
                </a:tc>
                <a:extLst>
                  <a:ext uri="{0D108BD9-81ED-4DB2-BD59-A6C34878D82A}">
                    <a16:rowId xmlns:a16="http://schemas.microsoft.com/office/drawing/2014/main" val="1329461834"/>
                  </a:ext>
                </a:extLst>
              </a:tr>
            </a:tbl>
          </a:graphicData>
        </a:graphic>
      </p:graphicFrame>
      <p:sp>
        <p:nvSpPr>
          <p:cNvPr id="9" name="Titre 1">
            <a:extLst>
              <a:ext uri="{FF2B5EF4-FFF2-40B4-BE49-F238E27FC236}">
                <a16:creationId xmlns:a16="http://schemas.microsoft.com/office/drawing/2014/main" id="{5FB48BEF-3DCD-0B4F-AEBF-B76BC74561F9}"/>
              </a:ext>
            </a:extLst>
          </p:cNvPr>
          <p:cNvSpPr>
            <a:spLocks noGrp="1"/>
          </p:cNvSpPr>
          <p:nvPr>
            <p:ph type="title"/>
          </p:nvPr>
        </p:nvSpPr>
        <p:spPr>
          <a:xfrm>
            <a:off x="4220359" y="540685"/>
            <a:ext cx="7823199" cy="1332430"/>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Contrôle des assurances</a:t>
            </a:r>
            <a:endParaRPr lang="fr-FR" sz="3000" dirty="0"/>
          </a:p>
        </p:txBody>
      </p:sp>
    </p:spTree>
    <p:extLst>
      <p:ext uri="{BB962C8B-B14F-4D97-AF65-F5344CB8AC3E}">
        <p14:creationId xmlns:p14="http://schemas.microsoft.com/office/powerpoint/2010/main" val="1527053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5D0D8563-FD17-F848-80D2-9D9FF3831B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5" name="Rectangle 2">
            <a:extLst>
              <a:ext uri="{FF2B5EF4-FFF2-40B4-BE49-F238E27FC236}">
                <a16:creationId xmlns:a16="http://schemas.microsoft.com/office/drawing/2014/main" id="{B2CF8C40-B8AA-0842-9AB6-4326ED0A5B3D}"/>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Titre 1">
            <a:extLst>
              <a:ext uri="{FF2B5EF4-FFF2-40B4-BE49-F238E27FC236}">
                <a16:creationId xmlns:a16="http://schemas.microsoft.com/office/drawing/2014/main" id="{F7806169-4563-F64F-8A7F-A108AF39EB9C}"/>
              </a:ext>
            </a:extLst>
          </p:cNvPr>
          <p:cNvSpPr>
            <a:spLocks noGrp="1"/>
          </p:cNvSpPr>
          <p:nvPr>
            <p:ph type="title"/>
          </p:nvPr>
        </p:nvSpPr>
        <p:spPr>
          <a:xfrm>
            <a:off x="5428985" y="780593"/>
            <a:ext cx="6614573" cy="1163092"/>
          </a:xfrm>
        </p:spPr>
        <p:txBody>
          <a:bodyPr>
            <a:normAutofit fontScale="90000"/>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La formation</a:t>
            </a:r>
            <a:br>
              <a:rPr lang="fr-FR" sz="3000" b="1" dirty="0">
                <a:latin typeface="Helvetica" pitchFamily="2" charset="0"/>
                <a:ea typeface="Verdana" panose="020B0604030504040204" pitchFamily="34" charset="0"/>
                <a:cs typeface="Times New Roman" panose="02020603050405020304" pitchFamily="18" charset="0"/>
              </a:rPr>
            </a:br>
            <a:r>
              <a:rPr lang="fr-FR" sz="2000" i="1" dirty="0" err="1">
                <a:latin typeface="Helvetica" pitchFamily="2" charset="0"/>
                <a:ea typeface="Verdana" panose="020B0604030504040204" pitchFamily="34" charset="0"/>
                <a:cs typeface="Times New Roman" panose="02020603050405020304" pitchFamily="18" charset="0"/>
              </a:rPr>
              <a:t>Dagmar</a:t>
            </a:r>
            <a:r>
              <a:rPr lang="fr-FR" sz="2000" i="1" dirty="0">
                <a:latin typeface="Helvetica" pitchFamily="2" charset="0"/>
                <a:ea typeface="Verdana" panose="020B0604030504040204" pitchFamily="34" charset="0"/>
                <a:cs typeface="Times New Roman" panose="02020603050405020304" pitchFamily="18" charset="0"/>
              </a:rPr>
              <a:t> GROSS - Vice-Présidente</a:t>
            </a:r>
            <a:endParaRPr lang="fr-FR" sz="2000" i="1" dirty="0"/>
          </a:p>
        </p:txBody>
      </p:sp>
      <p:sp>
        <p:nvSpPr>
          <p:cNvPr id="6" name="Espace réservé du contenu 2">
            <a:extLst>
              <a:ext uri="{FF2B5EF4-FFF2-40B4-BE49-F238E27FC236}">
                <a16:creationId xmlns:a16="http://schemas.microsoft.com/office/drawing/2014/main" id="{2E765438-5526-D440-A98A-CA6A8CD47946}"/>
              </a:ext>
            </a:extLst>
          </p:cNvPr>
          <p:cNvSpPr>
            <a:spLocks noGrp="1"/>
          </p:cNvSpPr>
          <p:nvPr>
            <p:ph idx="1"/>
          </p:nvPr>
        </p:nvSpPr>
        <p:spPr>
          <a:xfrm>
            <a:off x="130847" y="2051462"/>
            <a:ext cx="11230304" cy="2355233"/>
          </a:xfrm>
        </p:spPr>
        <p:txBody>
          <a:bodyPr>
            <a:noAutofit/>
          </a:bodyPr>
          <a:lstStyle/>
          <a:p>
            <a:pPr marL="0" indent="0" algn="just">
              <a:lnSpc>
                <a:spcPct val="100000"/>
              </a:lnSpc>
              <a:spcBef>
                <a:spcPts val="1600"/>
              </a:spcBef>
              <a:spcAft>
                <a:spcPts val="600"/>
              </a:spcAft>
              <a:buNone/>
            </a:pPr>
            <a:r>
              <a:rPr lang="fr-FR" sz="2000" dirty="0">
                <a:latin typeface="Helvetica" pitchFamily="2" charset="0"/>
                <a:cs typeface="Times New Roman" panose="02020603050405020304" pitchFamily="18" charset="0"/>
              </a:rPr>
              <a:t>Comme toute profession libérale réglementée, les architectes doivent entretenir leurs compétences tout au long de leur carrière professionnelle. Cette obligation figure dans le code de déontologie.</a:t>
            </a:r>
          </a:p>
          <a:p>
            <a:pPr marL="0" indent="0" algn="just">
              <a:lnSpc>
                <a:spcPct val="100000"/>
              </a:lnSpc>
              <a:spcBef>
                <a:spcPts val="1600"/>
              </a:spcBef>
              <a:spcAft>
                <a:spcPts val="600"/>
              </a:spcAft>
              <a:buNone/>
            </a:pPr>
            <a:r>
              <a:rPr lang="fr-FR" sz="2000" dirty="0">
                <a:latin typeface="Helvetica" pitchFamily="2" charset="0"/>
                <a:cs typeface="Times New Roman" panose="02020603050405020304" pitchFamily="18" charset="0"/>
              </a:rPr>
              <a:t>Un dispositif a été mis en place par le Conseil national : l’architecte, quelque soit son mode d’exercice, doit déclarer chaque année, avoir suivi au minimum </a:t>
            </a:r>
            <a:r>
              <a:rPr lang="fr-FR" sz="2400" b="1" dirty="0">
                <a:solidFill>
                  <a:srgbClr val="FF5B57"/>
                </a:solidFill>
                <a:latin typeface="Helvetica" pitchFamily="2" charset="0"/>
                <a:cs typeface="Times New Roman" panose="02020603050405020304" pitchFamily="18" charset="0"/>
              </a:rPr>
              <a:t>14</a:t>
            </a:r>
            <a:r>
              <a:rPr lang="fr-FR" b="1" dirty="0">
                <a:latin typeface="Helvetica" pitchFamily="2" charset="0"/>
                <a:cs typeface="Times New Roman" panose="02020603050405020304" pitchFamily="18" charset="0"/>
              </a:rPr>
              <a:t> </a:t>
            </a:r>
            <a:r>
              <a:rPr lang="fr-FR" sz="2000" dirty="0">
                <a:latin typeface="Helvetica" pitchFamily="2" charset="0"/>
                <a:cs typeface="Times New Roman" panose="02020603050405020304" pitchFamily="18" charset="0"/>
              </a:rPr>
              <a:t>heures de formations dites structurées et</a:t>
            </a:r>
            <a:r>
              <a:rPr lang="fr-FR" sz="2000" b="1" dirty="0">
                <a:latin typeface="Helvetica" pitchFamily="2" charset="0"/>
                <a:cs typeface="Times New Roman" panose="02020603050405020304" pitchFamily="18" charset="0"/>
              </a:rPr>
              <a:t> </a:t>
            </a:r>
            <a:r>
              <a:rPr lang="fr-FR" sz="2400" b="1" dirty="0">
                <a:solidFill>
                  <a:srgbClr val="FF5B57"/>
                </a:solidFill>
                <a:latin typeface="Helvetica" pitchFamily="2" charset="0"/>
                <a:cs typeface="Times New Roman" panose="02020603050405020304" pitchFamily="18" charset="0"/>
              </a:rPr>
              <a:t>6</a:t>
            </a:r>
            <a:r>
              <a:rPr lang="fr-FR" sz="2000" b="1" dirty="0">
                <a:latin typeface="Helvetica" pitchFamily="2" charset="0"/>
                <a:cs typeface="Times New Roman" panose="02020603050405020304" pitchFamily="18" charset="0"/>
              </a:rPr>
              <a:t> </a:t>
            </a:r>
            <a:r>
              <a:rPr lang="fr-FR" sz="2000" dirty="0">
                <a:latin typeface="Helvetica" pitchFamily="2" charset="0"/>
                <a:cs typeface="Times New Roman" panose="02020603050405020304" pitchFamily="18" charset="0"/>
              </a:rPr>
              <a:t>heures de formations dites complémentaires. </a:t>
            </a:r>
          </a:p>
        </p:txBody>
      </p:sp>
      <p:sp>
        <p:nvSpPr>
          <p:cNvPr id="9" name="ZoneTexte 8">
            <a:extLst>
              <a:ext uri="{FF2B5EF4-FFF2-40B4-BE49-F238E27FC236}">
                <a16:creationId xmlns:a16="http://schemas.microsoft.com/office/drawing/2014/main" id="{7F5410BD-2BCD-3D40-A8DC-AE05E987ED70}"/>
              </a:ext>
            </a:extLst>
          </p:cNvPr>
          <p:cNvSpPr txBox="1"/>
          <p:nvPr/>
        </p:nvSpPr>
        <p:spPr>
          <a:xfrm>
            <a:off x="893911" y="5218189"/>
            <a:ext cx="11045841" cy="1231106"/>
          </a:xfrm>
          <a:prstGeom prst="rect">
            <a:avLst/>
          </a:prstGeom>
          <a:noFill/>
          <a:scene3d>
            <a:camera prst="orthographicFront">
              <a:rot lat="0" lon="0" rev="0"/>
            </a:camera>
            <a:lightRig rig="threePt" dir="t"/>
          </a:scene3d>
        </p:spPr>
        <p:txBody>
          <a:bodyPr wrap="square" rtlCol="0">
            <a:spAutoFit/>
          </a:bodyPr>
          <a:lstStyle/>
          <a:p>
            <a:pPr algn="ctr"/>
            <a:endParaRPr lang="fr-FR" sz="2000" b="1" i="1" dirty="0"/>
          </a:p>
          <a:p>
            <a:pPr algn="r"/>
            <a:r>
              <a:rPr lang="fr-FR" b="1" i="1" dirty="0">
                <a:latin typeface="Helvetica" pitchFamily="2" charset="0"/>
              </a:rPr>
              <a:t>Proposées par : </a:t>
            </a:r>
            <a:r>
              <a:rPr lang="fr-FR" i="1" dirty="0">
                <a:latin typeface="Helvetica" pitchFamily="2" charset="0"/>
              </a:rPr>
              <a:t>Odialis, Ilot Formation, ABARCO, MAF, CNOA, Technopole de La Réunion, CCIR, ENSAR, Club Export Réunion, CAUE 974 / 976, DEAL, Perma’Kiltir Réunion, M3 PHI, BATIMEDIA, Echobat, Tektonic OM, SBA, IP Fix, NEXA…</a:t>
            </a:r>
          </a:p>
        </p:txBody>
      </p:sp>
      <p:sp>
        <p:nvSpPr>
          <p:cNvPr id="3" name="ZoneTexte 2">
            <a:extLst>
              <a:ext uri="{FF2B5EF4-FFF2-40B4-BE49-F238E27FC236}">
                <a16:creationId xmlns:a16="http://schemas.microsoft.com/office/drawing/2014/main" id="{BAC2EC51-510B-632A-5CDD-FF7B8F1FF043}"/>
              </a:ext>
            </a:extLst>
          </p:cNvPr>
          <p:cNvSpPr txBox="1"/>
          <p:nvPr/>
        </p:nvSpPr>
        <p:spPr>
          <a:xfrm>
            <a:off x="6869132" y="4514472"/>
            <a:ext cx="5070620" cy="1015663"/>
          </a:xfrm>
          <a:prstGeom prst="rect">
            <a:avLst/>
          </a:prstGeom>
          <a:noFill/>
        </p:spPr>
        <p:txBody>
          <a:bodyPr wrap="none" rtlCol="0">
            <a:spAutoFit/>
          </a:bodyPr>
          <a:lstStyle/>
          <a:p>
            <a:pPr algn="r"/>
            <a:r>
              <a:rPr lang="fr-FR" sz="2400" b="1" dirty="0">
                <a:solidFill>
                  <a:srgbClr val="FF5B57"/>
                </a:solidFill>
                <a:latin typeface="Helvetica" pitchFamily="2" charset="0"/>
              </a:rPr>
              <a:t>100 </a:t>
            </a:r>
            <a:r>
              <a:rPr lang="fr-FR" sz="1800" b="1" dirty="0">
                <a:solidFill>
                  <a:srgbClr val="FF5B57"/>
                </a:solidFill>
                <a:latin typeface="Helvetica" pitchFamily="2" charset="0"/>
              </a:rPr>
              <a:t>OFFRES</a:t>
            </a:r>
            <a:endParaRPr lang="fr-FR" sz="1800" b="1" i="1" dirty="0">
              <a:solidFill>
                <a:srgbClr val="FF5B57"/>
              </a:solidFill>
              <a:latin typeface="Helvetica" pitchFamily="2" charset="0"/>
            </a:endParaRPr>
          </a:p>
          <a:p>
            <a:pPr algn="r"/>
            <a:r>
              <a:rPr lang="fr-FR" sz="1800" b="1" i="1" dirty="0">
                <a:latin typeface="Helvetica" pitchFamily="2" charset="0"/>
              </a:rPr>
              <a:t>Formations structurées ou complémentaires</a:t>
            </a:r>
          </a:p>
          <a:p>
            <a:pPr algn="r"/>
            <a:r>
              <a:rPr lang="fr-FR" sz="1800" b="1" i="1" dirty="0">
                <a:latin typeface="Helvetica" pitchFamily="2" charset="0"/>
              </a:rPr>
              <a:t>En distanciel</a:t>
            </a:r>
            <a:r>
              <a:rPr lang="fr-FR" sz="1800" b="1" dirty="0">
                <a:solidFill>
                  <a:srgbClr val="7030A0"/>
                </a:solidFill>
                <a:latin typeface="Helvetica" pitchFamily="2" charset="0"/>
              </a:rPr>
              <a:t> </a:t>
            </a:r>
            <a:r>
              <a:rPr lang="fr-FR" sz="1800" b="1" i="1" dirty="0">
                <a:latin typeface="Helvetica" pitchFamily="2" charset="0"/>
              </a:rPr>
              <a:t> et/ou présentiel</a:t>
            </a:r>
          </a:p>
        </p:txBody>
      </p:sp>
    </p:spTree>
    <p:extLst>
      <p:ext uri="{BB962C8B-B14F-4D97-AF65-F5344CB8AC3E}">
        <p14:creationId xmlns:p14="http://schemas.microsoft.com/office/powerpoint/2010/main" val="669989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AD069097-B15E-4E4E-A07E-597E23A8EFF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7477B5C4-789E-5E46-91CB-1AAA2F5F8586}"/>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Titre 1">
            <a:extLst>
              <a:ext uri="{FF2B5EF4-FFF2-40B4-BE49-F238E27FC236}">
                <a16:creationId xmlns:a16="http://schemas.microsoft.com/office/drawing/2014/main" id="{68E41F3F-AB88-0949-A87F-0E3B3BE3CAA4}"/>
              </a:ext>
            </a:extLst>
          </p:cNvPr>
          <p:cNvSpPr>
            <a:spLocks noGrp="1"/>
          </p:cNvSpPr>
          <p:nvPr>
            <p:ph type="title"/>
          </p:nvPr>
        </p:nvSpPr>
        <p:spPr>
          <a:xfrm>
            <a:off x="6096000" y="618629"/>
            <a:ext cx="5867400" cy="1802915"/>
          </a:xfrm>
        </p:spPr>
        <p:txBody>
          <a:bodyPr>
            <a:normAutofit/>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Représentation externe</a:t>
            </a:r>
            <a:br>
              <a:rPr lang="fr-FR" sz="3000" b="1" dirty="0">
                <a:latin typeface="Helvetica" pitchFamily="2" charset="0"/>
                <a:ea typeface="Verdana" panose="020B0604030504040204" pitchFamily="34" charset="0"/>
                <a:cs typeface="Times New Roman" panose="02020603050405020304" pitchFamily="18" charset="0"/>
              </a:rPr>
            </a:br>
            <a:r>
              <a:rPr lang="fr-FR" sz="2000" i="1" dirty="0" err="1">
                <a:latin typeface="Helvetica" pitchFamily="2" charset="0"/>
                <a:ea typeface="Verdana" panose="020B0604030504040204" pitchFamily="34" charset="0"/>
                <a:cs typeface="Times New Roman" panose="02020603050405020304" pitchFamily="18" charset="0"/>
              </a:rPr>
              <a:t>Eric</a:t>
            </a:r>
            <a:r>
              <a:rPr lang="fr-FR" sz="2000" i="1" dirty="0">
                <a:latin typeface="Helvetica" pitchFamily="2" charset="0"/>
                <a:ea typeface="Verdana" panose="020B0604030504040204" pitchFamily="34" charset="0"/>
                <a:cs typeface="Times New Roman" panose="02020603050405020304" pitchFamily="18" charset="0"/>
              </a:rPr>
              <a:t> HUGEL - Président</a:t>
            </a:r>
            <a:endParaRPr lang="fr-FR" sz="2000" i="1" dirty="0"/>
          </a:p>
        </p:txBody>
      </p:sp>
    </p:spTree>
    <p:extLst>
      <p:ext uri="{BB962C8B-B14F-4D97-AF65-F5344CB8AC3E}">
        <p14:creationId xmlns:p14="http://schemas.microsoft.com/office/powerpoint/2010/main" val="1981381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2689E5B8-065F-DB4A-B20B-23109D2CF70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graphicFrame>
        <p:nvGraphicFramePr>
          <p:cNvPr id="12" name="Tableau 11">
            <a:extLst>
              <a:ext uri="{FF2B5EF4-FFF2-40B4-BE49-F238E27FC236}">
                <a16:creationId xmlns:a16="http://schemas.microsoft.com/office/drawing/2014/main" id="{1EA229A8-837E-FC41-8A20-F1375F8695CD}"/>
              </a:ext>
            </a:extLst>
          </p:cNvPr>
          <p:cNvGraphicFramePr>
            <a:graphicFrameLocks noGrp="1"/>
          </p:cNvGraphicFramePr>
          <p:nvPr>
            <p:extLst>
              <p:ext uri="{D42A27DB-BD31-4B8C-83A1-F6EECF244321}">
                <p14:modId xmlns:p14="http://schemas.microsoft.com/office/powerpoint/2010/main" val="3767399821"/>
              </p:ext>
            </p:extLst>
          </p:nvPr>
        </p:nvGraphicFramePr>
        <p:xfrm>
          <a:off x="148442" y="1733644"/>
          <a:ext cx="9013808" cy="4971027"/>
        </p:xfrm>
        <a:graphic>
          <a:graphicData uri="http://schemas.openxmlformats.org/drawingml/2006/table">
            <a:tbl>
              <a:tblPr firstRow="1" bandRow="1">
                <a:tableStyleId>{5C22544A-7EE6-4342-B048-85BDC9FD1C3A}</a:tableStyleId>
              </a:tblPr>
              <a:tblGrid>
                <a:gridCol w="5956634">
                  <a:extLst>
                    <a:ext uri="{9D8B030D-6E8A-4147-A177-3AD203B41FA5}">
                      <a16:colId xmlns:a16="http://schemas.microsoft.com/office/drawing/2014/main" val="3037033862"/>
                    </a:ext>
                  </a:extLst>
                </a:gridCol>
                <a:gridCol w="850469">
                  <a:extLst>
                    <a:ext uri="{9D8B030D-6E8A-4147-A177-3AD203B41FA5}">
                      <a16:colId xmlns:a16="http://schemas.microsoft.com/office/drawing/2014/main" val="1114776891"/>
                    </a:ext>
                  </a:extLst>
                </a:gridCol>
                <a:gridCol w="2206705">
                  <a:extLst>
                    <a:ext uri="{9D8B030D-6E8A-4147-A177-3AD203B41FA5}">
                      <a16:colId xmlns:a16="http://schemas.microsoft.com/office/drawing/2014/main" val="3802714349"/>
                    </a:ext>
                  </a:extLst>
                </a:gridCol>
              </a:tblGrid>
              <a:tr h="247952">
                <a:tc>
                  <a:txBody>
                    <a:bodyPr/>
                    <a:lstStyle/>
                    <a:p>
                      <a:pPr algn="ctr"/>
                      <a:r>
                        <a:rPr lang="fr-FR" sz="900" dirty="0">
                          <a:solidFill>
                            <a:schemeClr val="accent2">
                              <a:lumMod val="50000"/>
                            </a:schemeClr>
                          </a:solidFill>
                          <a:latin typeface="Times New Roman" panose="02020603050405020304" pitchFamily="18" charset="0"/>
                          <a:cs typeface="Times New Roman" panose="02020603050405020304" pitchFamily="18" charset="0"/>
                        </a:rPr>
                        <a:t>Organismes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900" dirty="0" err="1">
                          <a:solidFill>
                            <a:schemeClr val="accent2">
                              <a:lumMod val="50000"/>
                            </a:schemeClr>
                          </a:solidFill>
                          <a:latin typeface="Times New Roman" panose="02020603050405020304" pitchFamily="18" charset="0"/>
                          <a:cs typeface="Times New Roman" panose="02020603050405020304" pitchFamily="18" charset="0"/>
                        </a:rPr>
                        <a:t>Nbre</a:t>
                      </a:r>
                      <a:r>
                        <a:rPr lang="fr-FR" sz="900" dirty="0">
                          <a:solidFill>
                            <a:schemeClr val="accent2">
                              <a:lumMod val="50000"/>
                            </a:schemeClr>
                          </a:solidFill>
                          <a:latin typeface="Times New Roman" panose="02020603050405020304" pitchFamily="18" charset="0"/>
                          <a:cs typeface="Times New Roman" panose="02020603050405020304" pitchFamily="18" charset="0"/>
                        </a:rPr>
                        <a:t>/réunions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900" dirty="0">
                          <a:solidFill>
                            <a:schemeClr val="accent2">
                              <a:lumMod val="50000"/>
                            </a:schemeClr>
                          </a:solidFill>
                          <a:latin typeface="Times New Roman" panose="02020603050405020304" pitchFamily="18" charset="0"/>
                          <a:cs typeface="Times New Roman" panose="02020603050405020304" pitchFamily="18" charset="0"/>
                        </a:rPr>
                        <a:t>Représentants</a:t>
                      </a:r>
                      <a:endParaRPr lang="fr-FR" sz="900" dirty="0"/>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1190919"/>
                  </a:ext>
                </a:extLst>
              </a:tr>
              <a:tr h="238589">
                <a:tc gridSpan="3">
                  <a:txBody>
                    <a:bodyPr/>
                    <a:lstStyle/>
                    <a:p>
                      <a:pPr algn="ctr"/>
                      <a:r>
                        <a:rPr lang="fr-FR" sz="1100" b="1" dirty="0">
                          <a:latin typeface="Times New Roman" panose="02020603050405020304" pitchFamily="18" charset="0"/>
                          <a:ea typeface="Verdana" panose="020B0604030504040204" pitchFamily="34" charset="0"/>
                          <a:cs typeface="Times New Roman" panose="02020603050405020304" pitchFamily="18" charset="0"/>
                        </a:rPr>
                        <a:t>CONSEILS D’ADMINISTRATION</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46722642"/>
                  </a:ext>
                </a:extLst>
              </a:tr>
              <a:tr h="262448">
                <a:tc>
                  <a:txBody>
                    <a:bodyPr/>
                    <a:lstStyle/>
                    <a:p>
                      <a:pPr algn="l"/>
                      <a:r>
                        <a:rPr lang="fr-FR" sz="1300" b="1" dirty="0">
                          <a:latin typeface="Times New Roman" panose="02020603050405020304" pitchFamily="18" charset="0"/>
                          <a:ea typeface="Verdana" panose="020B0604030504040204" pitchFamily="34" charset="0"/>
                          <a:cs typeface="Times New Roman" panose="02020603050405020304" pitchFamily="18" charset="0"/>
                        </a:rPr>
                        <a:t>CAUE 974 </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2</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R. COUSIN – M. JOLY</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2076995"/>
                  </a:ext>
                </a:extLst>
              </a:tr>
              <a:tr h="262448">
                <a:tc>
                  <a:txBody>
                    <a:bodyPr/>
                    <a:lstStyle/>
                    <a:p>
                      <a:pPr algn="l"/>
                      <a:r>
                        <a:rPr lang="fr-FR" sz="1300" b="1" dirty="0">
                          <a:latin typeface="Times New Roman" panose="02020603050405020304" pitchFamily="18" charset="0"/>
                          <a:ea typeface="Verdana" panose="020B0604030504040204" pitchFamily="34" charset="0"/>
                          <a:cs typeface="Times New Roman" panose="02020603050405020304" pitchFamily="18" charset="0"/>
                        </a:rPr>
                        <a:t>CAUE 976</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24199"/>
                  </a:ext>
                </a:extLst>
              </a:tr>
              <a:tr h="262448">
                <a:tc>
                  <a:txBody>
                    <a:bodyPr/>
                    <a:lstStyle/>
                    <a:p>
                      <a:pPr algn="l"/>
                      <a:r>
                        <a:rPr lang="fr-FR" sz="1300" b="1" dirty="0">
                          <a:latin typeface="Times New Roman" panose="02020603050405020304" pitchFamily="18" charset="0"/>
                          <a:ea typeface="Verdana" panose="020B0604030504040204" pitchFamily="34" charset="0"/>
                          <a:cs typeface="Times New Roman" panose="02020603050405020304" pitchFamily="18" charset="0"/>
                        </a:rPr>
                        <a:t>ECOLE D’ARCHITECTURE DE LA REUNION </a:t>
                      </a:r>
                      <a:r>
                        <a:rPr lang="fr-FR" sz="1100" b="1" dirty="0">
                          <a:latin typeface="Times New Roman" panose="02020603050405020304" pitchFamily="18" charset="0"/>
                          <a:ea typeface="Verdana" panose="020B0604030504040204" pitchFamily="34" charset="0"/>
                          <a:cs typeface="Times New Roman" panose="02020603050405020304" pitchFamily="18" charset="0"/>
                        </a:rPr>
                        <a:t>(ENSAR)</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E. HUGEL – M. LEFEBVRE</a:t>
                      </a:r>
                      <a:endParaRPr lang="fr-FR" sz="1100" b="0"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6951033"/>
                  </a:ext>
                </a:extLst>
              </a:tr>
              <a:tr h="241893">
                <a:tc gridSpan="3">
                  <a:txBody>
                    <a:bodyPr/>
                    <a:lstStyle/>
                    <a:p>
                      <a:pPr algn="ctr"/>
                      <a:r>
                        <a:rPr lang="fr-FR" sz="1100" b="1" dirty="0">
                          <a:latin typeface="Times New Roman" panose="02020603050405020304" pitchFamily="18" charset="0"/>
                          <a:ea typeface="Verdana" panose="020B0604030504040204" pitchFamily="34" charset="0"/>
                          <a:cs typeface="Times New Roman" panose="02020603050405020304" pitchFamily="18" charset="0"/>
                        </a:rPr>
                        <a:t>REUNIONS PREFECTORALES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8784075"/>
                  </a:ext>
                </a:extLst>
              </a:tr>
              <a:tr h="26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dirty="0">
                          <a:latin typeface="Times New Roman" panose="02020603050405020304" pitchFamily="18" charset="0"/>
                          <a:ea typeface="Verdana" panose="020B0604030504040204" pitchFamily="34" charset="0"/>
                          <a:cs typeface="Times New Roman" panose="02020603050405020304" pitchFamily="18" charset="0"/>
                        </a:rPr>
                        <a:t>CDAC</a:t>
                      </a:r>
                      <a:r>
                        <a:rPr lang="fr-FR" sz="1100" b="1" dirty="0">
                          <a:latin typeface="Times New Roman" panose="02020603050405020304" pitchFamily="18" charset="0"/>
                          <a:ea typeface="Verdana" panose="020B0604030504040204" pitchFamily="34" charset="0"/>
                          <a:cs typeface="Times New Roman" panose="02020603050405020304" pitchFamily="18" charset="0"/>
                        </a:rPr>
                        <a:t> </a:t>
                      </a:r>
                      <a:r>
                        <a:rPr lang="fr-FR" sz="900" b="0" i="1" dirty="0">
                          <a:latin typeface="Times New Roman" panose="02020603050405020304" pitchFamily="18" charset="0"/>
                          <a:ea typeface="Verdana" panose="020B0604030504040204" pitchFamily="34" charset="0"/>
                          <a:cs typeface="Times New Roman" panose="02020603050405020304" pitchFamily="18" charset="0"/>
                        </a:rPr>
                        <a:t>(</a:t>
                      </a:r>
                      <a:r>
                        <a:rPr lang="fr-FR" sz="900" i="1" dirty="0">
                          <a:latin typeface="Times New Roman" panose="02020603050405020304" pitchFamily="18" charset="0"/>
                          <a:ea typeface="Verdana" panose="020B0604030504040204" pitchFamily="34" charset="0"/>
                          <a:cs typeface="Times New Roman" panose="02020603050405020304" pitchFamily="18" charset="0"/>
                        </a:rPr>
                        <a:t>Commission Départementale d’Aménagement Commercial)</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4</a:t>
                      </a:r>
                      <a:endParaRPr lang="fr-FR" sz="1300" i="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S. RAVELOSON – R. COUSIN</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899371"/>
                  </a:ext>
                </a:extLst>
              </a:tr>
              <a:tr h="405601">
                <a:tc>
                  <a:txBody>
                    <a:bodyPr/>
                    <a:lstStyle/>
                    <a:p>
                      <a:pPr algn="l"/>
                      <a:r>
                        <a:rPr lang="fr-FR" sz="1300" b="1" dirty="0">
                          <a:latin typeface="Times New Roman" panose="02020603050405020304" pitchFamily="18" charset="0"/>
                          <a:ea typeface="Verdana" panose="020B0604030504040204" pitchFamily="34" charset="0"/>
                          <a:cs typeface="Times New Roman" panose="02020603050405020304" pitchFamily="18" charset="0"/>
                        </a:rPr>
                        <a:t>CODERST</a:t>
                      </a:r>
                      <a:r>
                        <a:rPr lang="fr-FR" sz="1100" b="1" dirty="0">
                          <a:latin typeface="Times New Roman" panose="02020603050405020304" pitchFamily="18" charset="0"/>
                          <a:ea typeface="Verdana" panose="020B0604030504040204" pitchFamily="34" charset="0"/>
                          <a:cs typeface="Times New Roman" panose="02020603050405020304" pitchFamily="18" charset="0"/>
                        </a:rPr>
                        <a:t> </a:t>
                      </a:r>
                      <a:r>
                        <a:rPr lang="fr-FR" sz="1100" i="1" dirty="0">
                          <a:latin typeface="Times New Roman" panose="02020603050405020304" pitchFamily="18" charset="0"/>
                          <a:ea typeface="Verdana" panose="020B0604030504040204" pitchFamily="34" charset="0"/>
                          <a:cs typeface="Times New Roman" panose="02020603050405020304" pitchFamily="18" charset="0"/>
                        </a:rPr>
                        <a:t>(</a:t>
                      </a:r>
                      <a:r>
                        <a:rPr lang="fr-FR" sz="900" i="1" dirty="0">
                          <a:latin typeface="Times New Roman" panose="02020603050405020304" pitchFamily="18" charset="0"/>
                          <a:ea typeface="Verdana" panose="020B0604030504040204" pitchFamily="34" charset="0"/>
                          <a:cs typeface="Times New Roman" panose="02020603050405020304" pitchFamily="18" charset="0"/>
                        </a:rPr>
                        <a:t>Conseil de l’Environnement et des Risques Sanitaires et Technologiques)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6</a:t>
                      </a:r>
                      <a:endParaRPr lang="fr-FR" sz="1300" i="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latin typeface="Times New Roman" panose="02020603050405020304" pitchFamily="18" charset="0"/>
                          <a:ea typeface="Verdana" panose="020B0604030504040204" pitchFamily="34" charset="0"/>
                          <a:cs typeface="Times New Roman" panose="02020603050405020304" pitchFamily="18" charset="0"/>
                        </a:rPr>
                        <a:t>(974) </a:t>
                      </a:r>
                      <a:r>
                        <a:rPr lang="fr-FR" sz="1100" dirty="0">
                          <a:latin typeface="Times New Roman" panose="02020603050405020304" pitchFamily="18" charset="0"/>
                          <a:ea typeface="Verdana" panose="020B0604030504040204" pitchFamily="34" charset="0"/>
                          <a:cs typeface="Times New Roman" panose="02020603050405020304" pitchFamily="18" charset="0"/>
                        </a:rPr>
                        <a:t>M. JOLY - A. TCHAKALOFF</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latin typeface="Times New Roman" panose="02020603050405020304" pitchFamily="18" charset="0"/>
                          <a:ea typeface="Verdana" panose="020B0604030504040204" pitchFamily="34" charset="0"/>
                          <a:cs typeface="Times New Roman" panose="02020603050405020304" pitchFamily="18" charset="0"/>
                        </a:rPr>
                        <a:t>(976) </a:t>
                      </a:r>
                      <a:r>
                        <a:rPr lang="fr-FR" sz="1100" dirty="0">
                          <a:latin typeface="Times New Roman" panose="02020603050405020304" pitchFamily="18" charset="0"/>
                          <a:ea typeface="Verdana" panose="020B0604030504040204" pitchFamily="34" charset="0"/>
                          <a:cs typeface="Times New Roman" panose="02020603050405020304" pitchFamily="18" charset="0"/>
                        </a:rPr>
                        <a:t>A. SPRINGER – 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6388601"/>
                  </a:ext>
                </a:extLst>
              </a:tr>
              <a:tr h="405601">
                <a:tc>
                  <a:txBody>
                    <a:bodyPr/>
                    <a:lstStyle/>
                    <a:p>
                      <a:pPr algn="l"/>
                      <a:r>
                        <a:rPr lang="fr-FR" sz="1300" b="1" dirty="0">
                          <a:latin typeface="Times New Roman" panose="02020603050405020304" pitchFamily="18" charset="0"/>
                          <a:ea typeface="Verdana" panose="020B0604030504040204" pitchFamily="34" charset="0"/>
                          <a:cs typeface="Times New Roman" panose="02020603050405020304" pitchFamily="18" charset="0"/>
                        </a:rPr>
                        <a:t>CDNPS</a:t>
                      </a:r>
                      <a:r>
                        <a:rPr lang="fr-FR" sz="900" dirty="0">
                          <a:latin typeface="Times New Roman" panose="02020603050405020304" pitchFamily="18" charset="0"/>
                          <a:ea typeface="Verdana" panose="020B0604030504040204" pitchFamily="34" charset="0"/>
                          <a:cs typeface="Times New Roman" panose="02020603050405020304" pitchFamily="18" charset="0"/>
                        </a:rPr>
                        <a:t> </a:t>
                      </a:r>
                      <a:r>
                        <a:rPr lang="fr-FR" sz="900" i="1" dirty="0">
                          <a:latin typeface="Times New Roman" panose="02020603050405020304" pitchFamily="18" charset="0"/>
                          <a:ea typeface="Verdana" panose="020B0604030504040204" pitchFamily="34" charset="0"/>
                          <a:cs typeface="Times New Roman" panose="02020603050405020304" pitchFamily="18" charset="0"/>
                        </a:rPr>
                        <a:t>(Commission Départementale de la Nature, des Paysages et des Sites)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12</a:t>
                      </a:r>
                      <a:endParaRPr lang="fr-FR" sz="1300" i="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P. RIVIERE – R. COUSIN - A. TCHAKALOFF – E. SIBAUD</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4795257"/>
                  </a:ext>
                </a:extLst>
              </a:tr>
              <a:tr h="26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ESSP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(Commission relative à l’Etude de Sûreté et de Sécurité Publique)</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2</a:t>
                      </a: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D. GROSS – M. JOLY</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1702598"/>
                  </a:ext>
                </a:extLst>
              </a:tr>
              <a:tr h="26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CCDSA</a:t>
                      </a:r>
                      <a:r>
                        <a:rPr lang="fr-FR" sz="11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(Commission Consultative Départementale de Sécurité et d’Accessibilité)</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a:t>
                      </a: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M. JOLY – M. LEFEBVRE</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236494"/>
                  </a:ext>
                </a:extLst>
              </a:tr>
              <a:tr h="4056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HCCP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(Haut Conseil de la Commande Publique)</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a:t>
                      </a: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b="1" dirty="0">
                          <a:latin typeface="Times New Roman" panose="02020603050405020304" pitchFamily="18" charset="0"/>
                          <a:ea typeface="Verdana" panose="020B0604030504040204" pitchFamily="34" charset="0"/>
                          <a:cs typeface="Times New Roman" panose="02020603050405020304" pitchFamily="18" charset="0"/>
                        </a:rPr>
                        <a:t>(974) </a:t>
                      </a:r>
                      <a:r>
                        <a:rPr lang="fr-FR" sz="1100" dirty="0">
                          <a:latin typeface="Times New Roman" panose="02020603050405020304" pitchFamily="18" charset="0"/>
                          <a:ea typeface="Verdana" panose="020B0604030504040204" pitchFamily="34" charset="0"/>
                          <a:cs typeface="Times New Roman" panose="02020603050405020304" pitchFamily="18" charset="0"/>
                        </a:rPr>
                        <a:t>E. HUGEL </a:t>
                      </a:r>
                    </a:p>
                    <a:p>
                      <a:pPr algn="ctr"/>
                      <a:r>
                        <a:rPr lang="fr-FR" sz="1100" b="1" dirty="0">
                          <a:latin typeface="Times New Roman" panose="02020603050405020304" pitchFamily="18" charset="0"/>
                          <a:ea typeface="Verdana" panose="020B0604030504040204" pitchFamily="34" charset="0"/>
                          <a:cs typeface="Times New Roman" panose="02020603050405020304" pitchFamily="18" charset="0"/>
                        </a:rPr>
                        <a:t>(976) </a:t>
                      </a:r>
                      <a:r>
                        <a:rPr lang="fr-FR" sz="1100" dirty="0">
                          <a:latin typeface="Times New Roman" panose="02020603050405020304" pitchFamily="18" charset="0"/>
                          <a:ea typeface="Verdana" panose="020B0604030504040204" pitchFamily="34" charset="0"/>
                          <a:cs typeface="Times New Roman" panose="02020603050405020304" pitchFamily="18" charset="0"/>
                        </a:rPr>
                        <a:t>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91978"/>
                  </a:ext>
                </a:extLst>
              </a:tr>
              <a:tr h="4264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CDSCRNM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(Conseil Départemental de Sécurité Civile et des Risques Naturels Majeurs)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a:t>
                      </a: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M. JOLY – R. COUSIN</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5314331"/>
                  </a:ext>
                </a:extLst>
              </a:tr>
              <a:tr h="26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CCDU</a:t>
                      </a:r>
                      <a:r>
                        <a:rPr lang="fr-FR" sz="11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(Commission Conciliation en matière d’élaboration de Document d’Urbanisme)</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A. SPRINGER – 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2629129"/>
                  </a:ext>
                </a:extLst>
              </a:tr>
              <a:tr h="262448">
                <a:tc>
                  <a:txBody>
                    <a:bodyPr/>
                    <a:lstStyle/>
                    <a:p>
                      <a:pPr marL="0" algn="l" defTabSz="914400" rtl="0" eaLnBrk="1" latinLnBrk="0" hangingPunct="1"/>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CDHH </a:t>
                      </a:r>
                      <a:r>
                        <a:rPr lang="fr-FR" sz="11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Comité Départemental de l’Habitat et de l’Hébergement)</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1300" b="1" dirty="0">
                          <a:solidFill>
                            <a:srgbClr val="002060"/>
                          </a:solidFill>
                          <a:latin typeface="Times New Roman" panose="02020603050405020304" pitchFamily="18" charset="0"/>
                          <a:ea typeface="Verdana" panose="020B0604030504040204" pitchFamily="34" charset="0"/>
                          <a:cs typeface="Times New Roman" panose="02020603050405020304" pitchFamily="18" charset="0"/>
                        </a:rPr>
                        <a:t>1</a:t>
                      </a:r>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2695903"/>
                  </a:ext>
                </a:extLst>
              </a:tr>
              <a:tr h="262448">
                <a:tc>
                  <a:txBody>
                    <a:bodyPr/>
                    <a:lstStyle/>
                    <a:p>
                      <a:pPr marL="0" algn="l" defTabSz="914400" rtl="0" eaLnBrk="1" latinLnBrk="0" hangingPunct="1"/>
                      <a:r>
                        <a:rPr lang="fr-FR" sz="13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CCDSAS</a:t>
                      </a:r>
                      <a:r>
                        <a:rPr lang="fr-FR" sz="1100" b="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 </a:t>
                      </a:r>
                      <a:r>
                        <a:rPr lang="fr-FR" sz="900" b="0" i="1" kern="1200" dirty="0">
                          <a:solidFill>
                            <a:schemeClr val="dk1"/>
                          </a:solidFill>
                          <a:latin typeface="Times New Roman" panose="02020603050405020304" pitchFamily="18" charset="0"/>
                          <a:ea typeface="Verdana" panose="020B0604030504040204" pitchFamily="34" charset="0"/>
                          <a:cs typeface="Times New Roman" panose="02020603050405020304" pitchFamily="18" charset="0"/>
                        </a:rPr>
                        <a:t>(Commission Consultative Départementale de Sécurité et d’Accessibilité et de ses Sous- commissions)</a:t>
                      </a: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endParaRPr lang="fr-FR" sz="1300" b="0" i="1" kern="1200" dirty="0">
                        <a:solidFill>
                          <a:srgbClr val="002060"/>
                        </a:solidFill>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A. SPRINGER – P. SADOK</a:t>
                      </a:r>
                      <a:endParaRPr lang="fr-FR" sz="1100" b="1" dirty="0">
                        <a:latin typeface="Times New Roman" panose="02020603050405020304" pitchFamily="18" charset="0"/>
                        <a:ea typeface="Verdana" panose="020B0604030504040204" pitchFamily="34" charset="0"/>
                        <a:cs typeface="Times New Roman" panose="02020603050405020304" pitchFamily="18" charset="0"/>
                      </a:endParaRPr>
                    </a:p>
                  </a:txBody>
                  <a:tcPr marL="71577" marR="71577" marT="35788" marB="357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7854881"/>
                  </a:ext>
                </a:extLst>
              </a:tr>
            </a:tbl>
          </a:graphicData>
        </a:graphic>
      </p:graphicFrame>
      <p:sp>
        <p:nvSpPr>
          <p:cNvPr id="7" name="Titre 1">
            <a:extLst>
              <a:ext uri="{FF2B5EF4-FFF2-40B4-BE49-F238E27FC236}">
                <a16:creationId xmlns:a16="http://schemas.microsoft.com/office/drawing/2014/main" id="{9305D8F4-0CEF-374A-9F2E-9FB5D6344A0E}"/>
              </a:ext>
            </a:extLst>
          </p:cNvPr>
          <p:cNvSpPr>
            <a:spLocks noGrp="1"/>
          </p:cNvSpPr>
          <p:nvPr>
            <p:ph type="title"/>
          </p:nvPr>
        </p:nvSpPr>
        <p:spPr>
          <a:xfrm>
            <a:off x="5469813" y="839129"/>
            <a:ext cx="6573745" cy="691551"/>
          </a:xfrm>
        </p:spPr>
        <p:txBody>
          <a:bodyPr>
            <a:noAutofit/>
          </a:bodyPr>
          <a:lstStyle/>
          <a:p>
            <a:pPr algn="r"/>
            <a:r>
              <a:rPr lang="fr-FR" sz="2400" b="1" dirty="0">
                <a:latin typeface="Helvetica" pitchFamily="2" charset="0"/>
                <a:ea typeface="Verdana" panose="020B0604030504040204" pitchFamily="34" charset="0"/>
                <a:cs typeface="Times New Roman" panose="02020603050405020304" pitchFamily="18" charset="0"/>
              </a:rPr>
              <a:t>Relations institutionnelles</a:t>
            </a:r>
            <a:endParaRPr lang="fr-FR" sz="2400" dirty="0"/>
          </a:p>
        </p:txBody>
      </p:sp>
    </p:spTree>
    <p:extLst>
      <p:ext uri="{BB962C8B-B14F-4D97-AF65-F5344CB8AC3E}">
        <p14:creationId xmlns:p14="http://schemas.microsoft.com/office/powerpoint/2010/main" val="1060030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FE134E65-2892-0648-9D6A-DBA2041258E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graphicFrame>
        <p:nvGraphicFramePr>
          <p:cNvPr id="6" name="Tableau 5">
            <a:extLst>
              <a:ext uri="{FF2B5EF4-FFF2-40B4-BE49-F238E27FC236}">
                <a16:creationId xmlns:a16="http://schemas.microsoft.com/office/drawing/2014/main" id="{7ADAD239-E8FA-BB43-B220-0C927D942CF0}"/>
              </a:ext>
            </a:extLst>
          </p:cNvPr>
          <p:cNvGraphicFramePr>
            <a:graphicFrameLocks noGrp="1"/>
          </p:cNvGraphicFramePr>
          <p:nvPr>
            <p:extLst>
              <p:ext uri="{D42A27DB-BD31-4B8C-83A1-F6EECF244321}">
                <p14:modId xmlns:p14="http://schemas.microsoft.com/office/powerpoint/2010/main" val="633646392"/>
              </p:ext>
            </p:extLst>
          </p:nvPr>
        </p:nvGraphicFramePr>
        <p:xfrm>
          <a:off x="148442" y="2252315"/>
          <a:ext cx="9081958" cy="4452356"/>
        </p:xfrm>
        <a:graphic>
          <a:graphicData uri="http://schemas.openxmlformats.org/drawingml/2006/table">
            <a:tbl>
              <a:tblPr firstRow="1" bandRow="1">
                <a:tableStyleId>{5C22544A-7EE6-4342-B048-85BDC9FD1C3A}</a:tableStyleId>
              </a:tblPr>
              <a:tblGrid>
                <a:gridCol w="6000681">
                  <a:extLst>
                    <a:ext uri="{9D8B030D-6E8A-4147-A177-3AD203B41FA5}">
                      <a16:colId xmlns:a16="http://schemas.microsoft.com/office/drawing/2014/main" val="3037033862"/>
                    </a:ext>
                  </a:extLst>
                </a:gridCol>
                <a:gridCol w="857646">
                  <a:extLst>
                    <a:ext uri="{9D8B030D-6E8A-4147-A177-3AD203B41FA5}">
                      <a16:colId xmlns:a16="http://schemas.microsoft.com/office/drawing/2014/main" val="3396185098"/>
                    </a:ext>
                  </a:extLst>
                </a:gridCol>
                <a:gridCol w="2223631">
                  <a:extLst>
                    <a:ext uri="{9D8B030D-6E8A-4147-A177-3AD203B41FA5}">
                      <a16:colId xmlns:a16="http://schemas.microsoft.com/office/drawing/2014/main" val="3176242122"/>
                    </a:ext>
                  </a:extLst>
                </a:gridCol>
              </a:tblGrid>
              <a:tr h="489547">
                <a:tc>
                  <a:txBody>
                    <a:bodyPr/>
                    <a:lstStyle/>
                    <a:p>
                      <a:pPr algn="ctr"/>
                      <a:r>
                        <a:rPr lang="fr-FR" sz="800" dirty="0">
                          <a:solidFill>
                            <a:schemeClr val="accent2">
                              <a:lumMod val="50000"/>
                            </a:schemeClr>
                          </a:solidFill>
                          <a:latin typeface="Times New Roman" panose="02020603050405020304" pitchFamily="18" charset="0"/>
                          <a:cs typeface="Times New Roman" panose="02020603050405020304" pitchFamily="18" charset="0"/>
                        </a:rPr>
                        <a:t>Organismes</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800" dirty="0" err="1">
                          <a:solidFill>
                            <a:schemeClr val="accent2">
                              <a:lumMod val="50000"/>
                            </a:schemeClr>
                          </a:solidFill>
                          <a:latin typeface="Times New Roman" panose="02020603050405020304" pitchFamily="18" charset="0"/>
                          <a:cs typeface="Times New Roman" panose="02020603050405020304" pitchFamily="18" charset="0"/>
                        </a:rPr>
                        <a:t>Nbre</a:t>
                      </a:r>
                      <a:r>
                        <a:rPr lang="fr-FR" sz="800" dirty="0">
                          <a:solidFill>
                            <a:schemeClr val="accent2">
                              <a:lumMod val="50000"/>
                            </a:schemeClr>
                          </a:solidFill>
                          <a:latin typeface="Times New Roman" panose="02020603050405020304" pitchFamily="18" charset="0"/>
                          <a:cs typeface="Times New Roman" panose="02020603050405020304" pitchFamily="18" charset="0"/>
                        </a:rPr>
                        <a:t>/réunions</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800" dirty="0">
                          <a:solidFill>
                            <a:schemeClr val="accent2">
                              <a:lumMod val="50000"/>
                            </a:schemeClr>
                          </a:solidFill>
                          <a:latin typeface="Times New Roman" panose="02020603050405020304" pitchFamily="18" charset="0"/>
                          <a:cs typeface="Times New Roman" panose="02020603050405020304" pitchFamily="18" charset="0"/>
                        </a:rPr>
                        <a:t>Représentants</a:t>
                      </a:r>
                      <a:endParaRPr lang="fr-FR" sz="800" dirty="0"/>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51494706"/>
                  </a:ext>
                </a:extLst>
              </a:tr>
              <a:tr h="489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SBA</a:t>
                      </a:r>
                      <a:r>
                        <a:rPr lang="fr-FR" sz="800" b="1" dirty="0">
                          <a:latin typeface="Times New Roman" panose="02020603050405020304" pitchFamily="18" charset="0"/>
                          <a:ea typeface="Verdana" panose="020B0604030504040204" pitchFamily="34" charset="0"/>
                          <a:cs typeface="Times New Roman" panose="02020603050405020304" pitchFamily="18" charset="0"/>
                        </a:rPr>
                        <a:t> </a:t>
                      </a:r>
                      <a:r>
                        <a:rPr lang="fr-FR" sz="800" b="0" i="1" dirty="0">
                          <a:latin typeface="Times New Roman" panose="02020603050405020304" pitchFamily="18" charset="0"/>
                          <a:ea typeface="Verdana" panose="020B0604030504040204" pitchFamily="34" charset="0"/>
                          <a:cs typeface="Times New Roman" panose="02020603050405020304" pitchFamily="18" charset="0"/>
                        </a:rPr>
                        <a:t>(</a:t>
                      </a:r>
                      <a:r>
                        <a:rPr lang="fr-FR" sz="900" b="0" i="1" dirty="0">
                          <a:latin typeface="Times New Roman" panose="02020603050405020304" pitchFamily="18" charset="0"/>
                          <a:ea typeface="Verdana" panose="020B0604030504040204" pitchFamily="34" charset="0"/>
                          <a:cs typeface="Times New Roman" panose="02020603050405020304" pitchFamily="18" charset="0"/>
                        </a:rPr>
                        <a:t>Comité / Rencontres départementales, CA)</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7</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P. DIOMAT – D. GROSS</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2076995"/>
                  </a:ext>
                </a:extLst>
              </a:tr>
              <a:tr h="46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DGALN/DHUP </a:t>
                      </a:r>
                      <a:r>
                        <a:rPr lang="fr-FR" sz="800" i="1" dirty="0">
                          <a:latin typeface="Times New Roman" panose="02020603050405020304" pitchFamily="18" charset="0"/>
                          <a:ea typeface="Verdana" panose="020B0604030504040204" pitchFamily="34" charset="0"/>
                          <a:cs typeface="Times New Roman" panose="02020603050405020304" pitchFamily="18" charset="0"/>
                        </a:rPr>
                        <a:t>(Direction Générale de l’Aménagement, du logement et de la Nature/Direction de l’Habitat, de l’Urbanisme et des Paysages)</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3</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M. JOLY – E. HUGEL</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524199"/>
                  </a:ext>
                </a:extLst>
              </a:tr>
              <a:tr h="812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DEAL 974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latin typeface="Times New Roman" panose="02020603050405020304" pitchFamily="18" charset="0"/>
                          <a:ea typeface="Verdana" panose="020B0604030504040204" pitchFamily="34" charset="0"/>
                          <a:cs typeface="Times New Roman" panose="02020603050405020304" pitchFamily="18" charset="0"/>
                        </a:rPr>
                        <a:t>     PLOM_Plan Logement Outre-Mer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dirty="0">
                          <a:latin typeface="Times New Roman" panose="02020603050405020304" pitchFamily="18" charset="0"/>
                          <a:ea typeface="Verdana" panose="020B0604030504040204" pitchFamily="34" charset="0"/>
                          <a:cs typeface="Times New Roman" panose="02020603050405020304" pitchFamily="18" charset="0"/>
                        </a:rPr>
                        <a:t>     ECOQUARTIER</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1200" b="1" dirty="0">
                          <a:latin typeface="Times New Roman" panose="02020603050405020304" pitchFamily="18" charset="0"/>
                          <a:ea typeface="Verdana" panose="020B0604030504040204" pitchFamily="34" charset="0"/>
                          <a:cs typeface="Times New Roman" panose="02020603050405020304" pitchFamily="18" charset="0"/>
                        </a:rPr>
                        <a:t>2</a:t>
                      </a:r>
                    </a:p>
                    <a:p>
                      <a:pPr algn="ctr"/>
                      <a:r>
                        <a:rPr lang="fr-FR" sz="1200" b="1" dirty="0">
                          <a:latin typeface="Times New Roman" panose="02020603050405020304" pitchFamily="18" charset="0"/>
                          <a:ea typeface="Verdana" panose="020B0604030504040204" pitchFamily="34" charset="0"/>
                          <a:cs typeface="Times New Roman" panose="02020603050405020304" pitchFamily="18" charset="0"/>
                        </a:rPr>
                        <a:t>2</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1100" dirty="0">
                        <a:latin typeface="Times New Roman" panose="02020603050405020304" pitchFamily="18" charset="0"/>
                        <a:ea typeface="Verdana" panose="020B0604030504040204" pitchFamily="34" charset="0"/>
                        <a:cs typeface="Times New Roman" panose="02020603050405020304" pitchFamily="18" charset="0"/>
                      </a:endParaRPr>
                    </a:p>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M. JOLY – E. HUGEL</a:t>
                      </a:r>
                    </a:p>
                    <a:p>
                      <a:pPr algn="ctr"/>
                      <a:r>
                        <a:rPr lang="fr-FR" sz="1100" dirty="0">
                          <a:latin typeface="Times New Roman" panose="02020603050405020304" pitchFamily="18" charset="0"/>
                          <a:ea typeface="Verdana" panose="020B0604030504040204" pitchFamily="34" charset="0"/>
                          <a:cs typeface="Times New Roman" panose="02020603050405020304" pitchFamily="18" charset="0"/>
                        </a:rPr>
                        <a:t>R. COUSIN – M. LEFEBVRE – A. TCHAKALOFF</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88784075"/>
                  </a:ext>
                </a:extLst>
              </a:tr>
              <a:tr h="46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DEETS</a:t>
                      </a:r>
                      <a:r>
                        <a:rPr lang="fr-FR" sz="800" dirty="0">
                          <a:latin typeface="Times New Roman" panose="02020603050405020304" pitchFamily="18" charset="0"/>
                          <a:ea typeface="Verdana" panose="020B0604030504040204" pitchFamily="34" charset="0"/>
                          <a:cs typeface="Times New Roman" panose="02020603050405020304" pitchFamily="18" charset="0"/>
                        </a:rPr>
                        <a:t> </a:t>
                      </a:r>
                      <a:r>
                        <a:rPr lang="fr-FR" sz="900" i="1" dirty="0">
                          <a:latin typeface="Times New Roman" panose="02020603050405020304" pitchFamily="18" charset="0"/>
                          <a:ea typeface="Verdana" panose="020B0604030504040204" pitchFamily="34" charset="0"/>
                          <a:cs typeface="Times New Roman" panose="02020603050405020304" pitchFamily="18" charset="0"/>
                        </a:rPr>
                        <a:t>(Lutte contre le travail illégal)</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1</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D. GROSS</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771104"/>
                  </a:ext>
                </a:extLst>
              </a:tr>
              <a:tr h="812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Ecole d’Architecture de La Réunion (ENSAR)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dirty="0">
                          <a:latin typeface="Times New Roman" panose="02020603050405020304" pitchFamily="18" charset="0"/>
                          <a:ea typeface="Verdana" panose="020B0604030504040204" pitchFamily="34" charset="0"/>
                          <a:cs typeface="Times New Roman" panose="02020603050405020304" pitchFamily="18" charset="0"/>
                        </a:rPr>
                        <a:t>    Conseil de Perfectionnement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900" b="0" dirty="0">
                          <a:latin typeface="Times New Roman" panose="02020603050405020304" pitchFamily="18" charset="0"/>
                          <a:ea typeface="Verdana" panose="020B0604030504040204" pitchFamily="34" charset="0"/>
                          <a:cs typeface="Times New Roman" panose="02020603050405020304" pitchFamily="18" charset="0"/>
                        </a:rPr>
                        <a:t>    Jury HMONP</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200" b="1" dirty="0">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1</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100" b="0" dirty="0">
                        <a:latin typeface="Times New Roman" panose="02020603050405020304" pitchFamily="18" charset="0"/>
                        <a:ea typeface="Verdan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0" dirty="0">
                          <a:latin typeface="Times New Roman" panose="02020603050405020304" pitchFamily="18" charset="0"/>
                          <a:ea typeface="Verdana" panose="020B0604030504040204" pitchFamily="34" charset="0"/>
                          <a:cs typeface="Times New Roman" panose="02020603050405020304" pitchFamily="18" charset="0"/>
                        </a:rPr>
                        <a:t>R. COUSIN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latin typeface="Times New Roman" panose="02020603050405020304" pitchFamily="18" charset="0"/>
                          <a:ea typeface="Verdana" panose="020B0604030504040204" pitchFamily="34" charset="0"/>
                          <a:cs typeface="Times New Roman" panose="02020603050405020304" pitchFamily="18" charset="0"/>
                        </a:rPr>
                        <a:t>M. LEFEBVRE – D. GROSS – M. LOCATE – E. CHARRITAT</a:t>
                      </a:r>
                      <a:endParaRPr lang="fr-FR" sz="1100" b="0" dirty="0">
                        <a:latin typeface="Times New Roman" panose="02020603050405020304" pitchFamily="18" charset="0"/>
                        <a:ea typeface="Verdana" panose="020B0604030504040204" pitchFamily="34" charset="0"/>
                        <a:cs typeface="Times New Roman" panose="02020603050405020304" pitchFamily="18" charset="0"/>
                      </a:endParaRP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2029644"/>
                  </a:ext>
                </a:extLst>
              </a:tr>
              <a:tr h="46208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1" dirty="0">
                          <a:latin typeface="Times New Roman" panose="02020603050405020304" pitchFamily="18" charset="0"/>
                          <a:ea typeface="Verdana" panose="020B0604030504040204" pitchFamily="34" charset="0"/>
                          <a:cs typeface="Times New Roman" panose="02020603050405020304" pitchFamily="18" charset="0"/>
                        </a:rPr>
                        <a:t>PROCEDURES COLLECTIVES</a:t>
                      </a:r>
                    </a:p>
                  </a:txBody>
                  <a:tcPr marL="91144" marR="91144" marT="45572" marB="45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000" b="1" dirty="0">
                        <a:latin typeface="Times New Roman" panose="02020603050405020304" pitchFamily="18" charset="0"/>
                        <a:ea typeface="Verdana" panose="020B060403050404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extLst>
                  <a:ext uri="{0D108BD9-81ED-4DB2-BD59-A6C34878D82A}">
                    <a16:rowId xmlns:a16="http://schemas.microsoft.com/office/drawing/2014/main" val="3817436752"/>
                  </a:ext>
                </a:extLst>
              </a:tr>
              <a:tr h="4620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Tribunal Judiciaire (TJ)</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latin typeface="Times New Roman" panose="02020603050405020304" pitchFamily="18" charset="0"/>
                          <a:ea typeface="Verdana" panose="020B0604030504040204" pitchFamily="34" charset="0"/>
                          <a:cs typeface="Times New Roman" panose="02020603050405020304" pitchFamily="18" charset="0"/>
                        </a:rPr>
                        <a:t>8</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0" dirty="0">
                          <a:latin typeface="Times New Roman" panose="02020603050405020304" pitchFamily="18" charset="0"/>
                          <a:ea typeface="Verdana" panose="020B0604030504040204" pitchFamily="34" charset="0"/>
                          <a:cs typeface="Times New Roman" panose="02020603050405020304" pitchFamily="18" charset="0"/>
                        </a:rPr>
                        <a:t>E. CHARRITAT – P. RIVIERE</a:t>
                      </a:r>
                    </a:p>
                  </a:txBody>
                  <a:tcPr marL="72133" marR="72133" marT="36067" marB="3606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2259432"/>
                  </a:ext>
                </a:extLst>
              </a:tr>
            </a:tbl>
          </a:graphicData>
        </a:graphic>
      </p:graphicFrame>
      <p:sp>
        <p:nvSpPr>
          <p:cNvPr id="7" name="Titre 1">
            <a:extLst>
              <a:ext uri="{FF2B5EF4-FFF2-40B4-BE49-F238E27FC236}">
                <a16:creationId xmlns:a16="http://schemas.microsoft.com/office/drawing/2014/main" id="{D1FBD9C1-7595-D84D-90C8-BAAD4146BF1C}"/>
              </a:ext>
            </a:extLst>
          </p:cNvPr>
          <p:cNvSpPr>
            <a:spLocks noGrp="1"/>
          </p:cNvSpPr>
          <p:nvPr>
            <p:ph type="title"/>
          </p:nvPr>
        </p:nvSpPr>
        <p:spPr>
          <a:xfrm>
            <a:off x="5769759" y="854171"/>
            <a:ext cx="6273799" cy="691551"/>
          </a:xfrm>
        </p:spPr>
        <p:txBody>
          <a:bodyPr>
            <a:noAutofit/>
          </a:bodyPr>
          <a:lstStyle/>
          <a:p>
            <a:pPr algn="r"/>
            <a:r>
              <a:rPr lang="fr-FR" sz="2400" b="1" dirty="0">
                <a:latin typeface="Helvetica" pitchFamily="2" charset="0"/>
                <a:ea typeface="Verdana" panose="020B0604030504040204" pitchFamily="34" charset="0"/>
                <a:cs typeface="Times New Roman" panose="02020603050405020304" pitchFamily="18" charset="0"/>
              </a:rPr>
              <a:t>Autres représentations</a:t>
            </a:r>
            <a:endParaRPr lang="fr-FR" sz="2400" dirty="0"/>
          </a:p>
        </p:txBody>
      </p:sp>
    </p:spTree>
    <p:extLst>
      <p:ext uri="{BB962C8B-B14F-4D97-AF65-F5344CB8AC3E}">
        <p14:creationId xmlns:p14="http://schemas.microsoft.com/office/powerpoint/2010/main" val="3829560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06882E09-837E-014D-B2A9-E103924FE3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AB0B489C-E0CD-8747-ABC3-85B41B62C54E}"/>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9" name="ZoneTexte 8">
            <a:extLst>
              <a:ext uri="{FF2B5EF4-FFF2-40B4-BE49-F238E27FC236}">
                <a16:creationId xmlns:a16="http://schemas.microsoft.com/office/drawing/2014/main" id="{354BAC00-C68F-EB47-8A80-B2685E97FA74}"/>
              </a:ext>
            </a:extLst>
          </p:cNvPr>
          <p:cNvSpPr txBox="1"/>
          <p:nvPr/>
        </p:nvSpPr>
        <p:spPr>
          <a:xfrm>
            <a:off x="7816241" y="3056351"/>
            <a:ext cx="3979932" cy="475989"/>
          </a:xfrm>
          <a:prstGeom prst="rect">
            <a:avLst/>
          </a:prstGeom>
          <a:solidFill>
            <a:schemeClr val="bg1"/>
          </a:solidFill>
        </p:spPr>
        <p:txBody>
          <a:bodyPr wrap="square" rtlCol="0">
            <a:spAutoFit/>
          </a:bodyPr>
          <a:lstStyle/>
          <a:p>
            <a:endParaRPr lang="fr-FR" dirty="0"/>
          </a:p>
        </p:txBody>
      </p:sp>
      <p:sp>
        <p:nvSpPr>
          <p:cNvPr id="10" name="Titre 1">
            <a:extLst>
              <a:ext uri="{FF2B5EF4-FFF2-40B4-BE49-F238E27FC236}">
                <a16:creationId xmlns:a16="http://schemas.microsoft.com/office/drawing/2014/main" id="{87E9F3E3-C81A-8645-A305-E22B3812A5F6}"/>
              </a:ext>
            </a:extLst>
          </p:cNvPr>
          <p:cNvSpPr>
            <a:spLocks noGrp="1"/>
          </p:cNvSpPr>
          <p:nvPr>
            <p:ph type="title"/>
          </p:nvPr>
        </p:nvSpPr>
        <p:spPr>
          <a:xfrm>
            <a:off x="5537372" y="850258"/>
            <a:ext cx="6467428" cy="2330110"/>
          </a:xfrm>
        </p:spPr>
        <p:txBody>
          <a:bodyPr>
            <a:normAutofit/>
          </a:bodyPr>
          <a:lstStyle/>
          <a:p>
            <a:pPr algn="r">
              <a:lnSpc>
                <a:spcPct val="100000"/>
              </a:lnSpc>
            </a:pPr>
            <a:r>
              <a:rPr lang="fr-FR" sz="3000" b="1" dirty="0">
                <a:latin typeface="Helvetica" pitchFamily="2" charset="0"/>
                <a:ea typeface="Verdana" panose="020B0604030504040204" pitchFamily="34" charset="0"/>
                <a:cs typeface="Times New Roman" panose="02020603050405020304" pitchFamily="18" charset="0"/>
              </a:rPr>
              <a:t>Déontologie et moralisation</a:t>
            </a:r>
            <a:br>
              <a:rPr lang="fr-FR" sz="3000" b="1" dirty="0">
                <a:latin typeface="Helvetica" pitchFamily="2" charset="0"/>
                <a:ea typeface="Verdana" panose="020B0604030504040204" pitchFamily="34" charset="0"/>
                <a:cs typeface="Times New Roman" panose="02020603050405020304" pitchFamily="18" charset="0"/>
              </a:rPr>
            </a:br>
            <a:br>
              <a:rPr lang="fr-FR" sz="2000" b="1" dirty="0">
                <a:latin typeface="Helvetica" pitchFamily="2" charset="0"/>
                <a:ea typeface="Verdana" panose="020B0604030504040204" pitchFamily="34" charset="0"/>
                <a:cs typeface="Times New Roman" panose="02020603050405020304" pitchFamily="18" charset="0"/>
              </a:rPr>
            </a:br>
            <a:r>
              <a:rPr lang="fr-FR" sz="1800" i="1" dirty="0">
                <a:latin typeface="Helvetica" pitchFamily="2" charset="0"/>
                <a:ea typeface="Verdana" panose="020B0604030504040204" pitchFamily="34" charset="0"/>
                <a:cs typeface="Times New Roman" panose="02020603050405020304" pitchFamily="18" charset="0"/>
              </a:rPr>
              <a:t>Maxence LEFEBVRE</a:t>
            </a:r>
            <a:endParaRPr lang="fr-FR" sz="1800" i="1" dirty="0"/>
          </a:p>
        </p:txBody>
      </p:sp>
    </p:spTree>
    <p:extLst>
      <p:ext uri="{BB962C8B-B14F-4D97-AF65-F5344CB8AC3E}">
        <p14:creationId xmlns:p14="http://schemas.microsoft.com/office/powerpoint/2010/main" val="244841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DC5023B1-317D-4145-B768-140C37F09E9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5">
            <a:extLst>
              <a:ext uri="{FF2B5EF4-FFF2-40B4-BE49-F238E27FC236}">
                <a16:creationId xmlns:a16="http://schemas.microsoft.com/office/drawing/2014/main" id="{ADBF512A-68A8-9D4C-9231-2E3D692B2784}"/>
              </a:ext>
            </a:extLst>
          </p:cNvPr>
          <p:cNvSpPr/>
          <p:nvPr/>
        </p:nvSpPr>
        <p:spPr>
          <a:xfrm>
            <a:off x="148442" y="1811009"/>
            <a:ext cx="10763250" cy="5878532"/>
          </a:xfrm>
          <a:prstGeom prst="rect">
            <a:avLst/>
          </a:prstGeom>
        </p:spPr>
        <p:txBody>
          <a:bodyPr wrap="square">
            <a:spAutoFit/>
          </a:bodyPr>
          <a:lstStyle/>
          <a:p>
            <a:pPr algn="just"/>
            <a:r>
              <a:rPr lang="fr-RE" sz="2000" i="1" dirty="0">
                <a:solidFill>
                  <a:srgbClr val="222222"/>
                </a:solidFill>
                <a:latin typeface="Helvetica" pitchFamily="2" charset="0"/>
                <a:cs typeface="Times New Roman" panose="02020603050405020304" pitchFamily="18" charset="0"/>
              </a:rPr>
              <a:t>Afin d’éviter des procédures contentieuses longues et coûteuses, le COARM organise des réunions de tentative de conciliation. </a:t>
            </a:r>
          </a:p>
          <a:p>
            <a:pPr algn="just"/>
            <a:endParaRPr lang="fr-RE" sz="800" i="1" dirty="0">
              <a:solidFill>
                <a:srgbClr val="222222"/>
              </a:solidFill>
              <a:latin typeface="Helvetica" pitchFamily="2" charset="0"/>
              <a:cs typeface="Times New Roman" panose="02020603050405020304" pitchFamily="18" charset="0"/>
            </a:endParaRPr>
          </a:p>
          <a:p>
            <a:pPr algn="just"/>
            <a:r>
              <a:rPr lang="fr-RE" sz="2000" i="1" dirty="0">
                <a:solidFill>
                  <a:srgbClr val="222222"/>
                </a:solidFill>
                <a:latin typeface="Helvetica" pitchFamily="2" charset="0"/>
                <a:cs typeface="Times New Roman" panose="02020603050405020304" pitchFamily="18" charset="0"/>
              </a:rPr>
              <a:t>La réunion de conciliation désigne </a:t>
            </a:r>
            <a:r>
              <a:rPr lang="fr-RE" sz="2000" b="1" i="1" dirty="0">
                <a:solidFill>
                  <a:srgbClr val="222222"/>
                </a:solidFill>
                <a:latin typeface="Helvetica" pitchFamily="2" charset="0"/>
                <a:cs typeface="Times New Roman" panose="02020603050405020304" pitchFamily="18" charset="0"/>
              </a:rPr>
              <a:t>une procédure amiable et gratuite </a:t>
            </a:r>
            <a:r>
              <a:rPr lang="fr-RE" sz="2000" i="1" dirty="0">
                <a:solidFill>
                  <a:srgbClr val="222222"/>
                </a:solidFill>
                <a:latin typeface="Helvetica" pitchFamily="2" charset="0"/>
                <a:cs typeface="Times New Roman" panose="02020603050405020304" pitchFamily="18" charset="0"/>
              </a:rPr>
              <a:t>afin de résoudre un conflit et revêt un caractère obligatoire lorsque le litige concerne deux architectes, ou entre un architecte et son maître d'ouvrage, si une clause contractuelle le prévoit.</a:t>
            </a:r>
          </a:p>
          <a:p>
            <a:pPr algn="just"/>
            <a:endParaRPr lang="fr-RE" sz="800" i="1" dirty="0">
              <a:solidFill>
                <a:srgbClr val="222222"/>
              </a:solidFill>
              <a:latin typeface="Helvetica" pitchFamily="2" charset="0"/>
              <a:cs typeface="Times New Roman" panose="02020603050405020304" pitchFamily="18" charset="0"/>
            </a:endParaRPr>
          </a:p>
          <a:p>
            <a:pPr algn="just"/>
            <a:r>
              <a:rPr lang="fr-RE" sz="2000" i="1" dirty="0">
                <a:solidFill>
                  <a:srgbClr val="222222"/>
                </a:solidFill>
                <a:latin typeface="Helvetica" pitchFamily="2" charset="0"/>
                <a:cs typeface="Times New Roman" panose="02020603050405020304" pitchFamily="18" charset="0"/>
              </a:rPr>
              <a:t>A </a:t>
            </a:r>
            <a:r>
              <a:rPr lang="fr-RE" sz="2000" i="1" dirty="0">
                <a:latin typeface="Helvetica" pitchFamily="2" charset="0"/>
                <a:cs typeface="Times New Roman" panose="02020603050405020304" pitchFamily="18" charset="0"/>
              </a:rPr>
              <a:t>l’issue</a:t>
            </a:r>
            <a:r>
              <a:rPr lang="fr-RE" sz="2000" i="1" dirty="0">
                <a:solidFill>
                  <a:srgbClr val="222222"/>
                </a:solidFill>
                <a:latin typeface="Helvetica" pitchFamily="2" charset="0"/>
                <a:cs typeface="Times New Roman" panose="02020603050405020304" pitchFamily="18" charset="0"/>
              </a:rPr>
              <a:t> de cette réunion est rédigé un </a:t>
            </a:r>
            <a:r>
              <a:rPr lang="fr-RE" sz="2000" b="1" i="1" dirty="0">
                <a:solidFill>
                  <a:srgbClr val="222222"/>
                </a:solidFill>
                <a:latin typeface="Helvetica" pitchFamily="2" charset="0"/>
                <a:cs typeface="Times New Roman" panose="02020603050405020304" pitchFamily="18" charset="0"/>
              </a:rPr>
              <a:t>procès-verbal de conciliation </a:t>
            </a:r>
            <a:r>
              <a:rPr lang="fr-RE" sz="2000" i="1" dirty="0">
                <a:solidFill>
                  <a:srgbClr val="222222"/>
                </a:solidFill>
                <a:latin typeface="Helvetica" pitchFamily="2" charset="0"/>
                <a:cs typeface="Times New Roman" panose="02020603050405020304" pitchFamily="18" charset="0"/>
              </a:rPr>
              <a:t>ou de </a:t>
            </a:r>
            <a:r>
              <a:rPr lang="fr-RE" sz="2000" b="1" i="1" dirty="0">
                <a:solidFill>
                  <a:srgbClr val="222222"/>
                </a:solidFill>
                <a:latin typeface="Helvetica" pitchFamily="2" charset="0"/>
                <a:cs typeface="Times New Roman" panose="02020603050405020304" pitchFamily="18" charset="0"/>
              </a:rPr>
              <a:t>non-conciliation</a:t>
            </a:r>
            <a:r>
              <a:rPr lang="fr-RE" sz="2000" i="1" dirty="0">
                <a:solidFill>
                  <a:srgbClr val="222222"/>
                </a:solidFill>
                <a:latin typeface="Helvetica" pitchFamily="2" charset="0"/>
                <a:cs typeface="Times New Roman" panose="02020603050405020304" pitchFamily="18" charset="0"/>
              </a:rPr>
              <a:t>. En cas d’absence d’une des parties, un </a:t>
            </a:r>
            <a:r>
              <a:rPr lang="fr-RE" sz="2000" b="1" i="1" dirty="0">
                <a:solidFill>
                  <a:srgbClr val="222222"/>
                </a:solidFill>
                <a:latin typeface="Helvetica" pitchFamily="2" charset="0"/>
                <a:cs typeface="Times New Roman" panose="02020603050405020304" pitchFamily="18" charset="0"/>
              </a:rPr>
              <a:t>procès-verbal de carence </a:t>
            </a:r>
            <a:r>
              <a:rPr lang="fr-RE" sz="2000" i="1" dirty="0">
                <a:solidFill>
                  <a:srgbClr val="222222"/>
                </a:solidFill>
                <a:latin typeface="Helvetica" pitchFamily="2" charset="0"/>
                <a:cs typeface="Times New Roman" panose="02020603050405020304" pitchFamily="18" charset="0"/>
              </a:rPr>
              <a:t>est dressé.</a:t>
            </a:r>
          </a:p>
          <a:p>
            <a:pPr algn="ctr"/>
            <a:endParaRPr lang="fr-RE" sz="2000" i="1" dirty="0">
              <a:solidFill>
                <a:srgbClr val="222222"/>
              </a:solidFill>
              <a:latin typeface="Times New Roman" panose="02020603050405020304" pitchFamily="18" charset="0"/>
              <a:cs typeface="Times New Roman" panose="02020603050405020304" pitchFamily="18" charset="0"/>
            </a:endParaRPr>
          </a:p>
          <a:p>
            <a:pPr algn="r">
              <a:lnSpc>
                <a:spcPct val="150000"/>
              </a:lnSpc>
            </a:pPr>
            <a:r>
              <a:rPr lang="fr-RE" sz="2800" b="1" dirty="0">
                <a:solidFill>
                  <a:srgbClr val="FF5B57"/>
                </a:solidFill>
                <a:latin typeface="Helvetica" pitchFamily="2" charset="0"/>
                <a:cs typeface="Times New Roman" panose="02020603050405020304" pitchFamily="18" charset="0"/>
              </a:rPr>
              <a:t>2024</a:t>
            </a:r>
          </a:p>
          <a:p>
            <a:pPr algn="r"/>
            <a:r>
              <a:rPr lang="fr-RE" sz="2400" b="1" dirty="0">
                <a:solidFill>
                  <a:srgbClr val="FF5B57"/>
                </a:solidFill>
                <a:latin typeface="Helvetica" pitchFamily="2" charset="0"/>
                <a:cs typeface="Times New Roman" panose="02020603050405020304" pitchFamily="18" charset="0"/>
              </a:rPr>
              <a:t>7</a:t>
            </a:r>
            <a:r>
              <a:rPr lang="fr-RE" sz="2400" b="1" dirty="0">
                <a:solidFill>
                  <a:srgbClr val="222222"/>
                </a:solidFill>
                <a:latin typeface="Helvetica" pitchFamily="2" charset="0"/>
                <a:cs typeface="Times New Roman" panose="02020603050405020304" pitchFamily="18" charset="0"/>
              </a:rPr>
              <a:t> réunions de conciliations ont été organisées</a:t>
            </a:r>
          </a:p>
          <a:p>
            <a:pPr algn="r"/>
            <a:r>
              <a:rPr lang="fr-RE" sz="2400" b="1" dirty="0">
                <a:solidFill>
                  <a:srgbClr val="FF5B57"/>
                </a:solidFill>
                <a:latin typeface="Helvetica" pitchFamily="2" charset="0"/>
                <a:cs typeface="Times New Roman" panose="02020603050405020304" pitchFamily="18" charset="0"/>
              </a:rPr>
              <a:t>3</a:t>
            </a:r>
            <a:r>
              <a:rPr lang="fr-RE" sz="2400" b="1" dirty="0">
                <a:solidFill>
                  <a:srgbClr val="222222"/>
                </a:solidFill>
                <a:latin typeface="Helvetica" pitchFamily="2" charset="0"/>
                <a:cs typeface="Times New Roman" panose="02020603050405020304" pitchFamily="18" charset="0"/>
              </a:rPr>
              <a:t> PV de conciliation - </a:t>
            </a:r>
            <a:r>
              <a:rPr lang="fr-RE" sz="2400" b="1" dirty="0">
                <a:solidFill>
                  <a:srgbClr val="FF5B57"/>
                </a:solidFill>
                <a:latin typeface="Helvetica" pitchFamily="2" charset="0"/>
                <a:cs typeface="Times New Roman" panose="02020603050405020304" pitchFamily="18" charset="0"/>
              </a:rPr>
              <a:t>3</a:t>
            </a:r>
            <a:r>
              <a:rPr lang="fr-RE" sz="2400" b="1" dirty="0">
                <a:solidFill>
                  <a:srgbClr val="222222"/>
                </a:solidFill>
                <a:latin typeface="Helvetica" pitchFamily="2" charset="0"/>
                <a:cs typeface="Times New Roman" panose="02020603050405020304" pitchFamily="18" charset="0"/>
              </a:rPr>
              <a:t> PV de non-conciliation – </a:t>
            </a:r>
            <a:r>
              <a:rPr lang="fr-RE" sz="2400" b="1" dirty="0">
                <a:solidFill>
                  <a:srgbClr val="FF5B57"/>
                </a:solidFill>
                <a:latin typeface="Helvetica" pitchFamily="2" charset="0"/>
                <a:cs typeface="Times New Roman" panose="02020603050405020304" pitchFamily="18" charset="0"/>
              </a:rPr>
              <a:t>1</a:t>
            </a:r>
            <a:r>
              <a:rPr lang="fr-RE" sz="2400" b="1" dirty="0">
                <a:solidFill>
                  <a:srgbClr val="222222"/>
                </a:solidFill>
                <a:latin typeface="Helvetica" pitchFamily="2" charset="0"/>
                <a:cs typeface="Times New Roman" panose="02020603050405020304" pitchFamily="18" charset="0"/>
              </a:rPr>
              <a:t> PV de carence</a:t>
            </a:r>
          </a:p>
          <a:p>
            <a:pPr algn="r"/>
            <a:endParaRPr lang="fr-RE" i="1" dirty="0">
              <a:solidFill>
                <a:srgbClr val="222222"/>
              </a:solidFill>
              <a:latin typeface="Times New Roman" panose="02020603050405020304" pitchFamily="18" charset="0"/>
              <a:cs typeface="Times New Roman" panose="02020603050405020304" pitchFamily="18" charset="0"/>
            </a:endParaRPr>
          </a:p>
          <a:p>
            <a:pPr algn="r"/>
            <a:r>
              <a:rPr lang="fr-RE" sz="2000" b="1" i="1" dirty="0">
                <a:solidFill>
                  <a:srgbClr val="FF5B57"/>
                </a:solidFill>
                <a:latin typeface="Helvetica" pitchFamily="2" charset="0"/>
                <a:cs typeface="Times New Roman" panose="02020603050405020304" pitchFamily="18" charset="0"/>
              </a:rPr>
              <a:t>En 2023 : 8</a:t>
            </a:r>
            <a:r>
              <a:rPr lang="fr-RE" sz="2000" i="1" dirty="0">
                <a:solidFill>
                  <a:srgbClr val="FF5B57"/>
                </a:solidFill>
                <a:latin typeface="Helvetica" pitchFamily="2" charset="0"/>
                <a:cs typeface="Times New Roman" panose="02020603050405020304" pitchFamily="18" charset="0"/>
              </a:rPr>
              <a:t> </a:t>
            </a:r>
            <a:r>
              <a:rPr lang="fr-RE" sz="2000" i="1" dirty="0">
                <a:solidFill>
                  <a:srgbClr val="222222"/>
                </a:solidFill>
                <a:latin typeface="Helvetica" pitchFamily="2" charset="0"/>
                <a:cs typeface="Times New Roman" panose="02020603050405020304" pitchFamily="18" charset="0"/>
              </a:rPr>
              <a:t>réunions de conciliations ont été organisées </a:t>
            </a:r>
          </a:p>
          <a:p>
            <a:pPr algn="r"/>
            <a:r>
              <a:rPr lang="fr-RE" sz="2000" b="1" i="1" dirty="0">
                <a:solidFill>
                  <a:srgbClr val="FF5B57"/>
                </a:solidFill>
                <a:latin typeface="Helvetica" pitchFamily="2" charset="0"/>
                <a:cs typeface="Times New Roman" panose="02020603050405020304" pitchFamily="18" charset="0"/>
              </a:rPr>
              <a:t>4</a:t>
            </a:r>
            <a:r>
              <a:rPr lang="fr-RE" sz="2000" i="1" dirty="0">
                <a:solidFill>
                  <a:srgbClr val="222222"/>
                </a:solidFill>
                <a:latin typeface="Helvetica" pitchFamily="2" charset="0"/>
                <a:cs typeface="Times New Roman" panose="02020603050405020304" pitchFamily="18" charset="0"/>
              </a:rPr>
              <a:t> PV de conciliation et </a:t>
            </a:r>
            <a:r>
              <a:rPr lang="fr-RE" sz="2000" b="1" i="1" dirty="0">
                <a:solidFill>
                  <a:srgbClr val="FF5B57"/>
                </a:solidFill>
                <a:latin typeface="Helvetica" pitchFamily="2" charset="0"/>
                <a:cs typeface="Times New Roman" panose="02020603050405020304" pitchFamily="18" charset="0"/>
              </a:rPr>
              <a:t>4</a:t>
            </a:r>
            <a:r>
              <a:rPr lang="fr-RE" sz="2000" i="1" dirty="0">
                <a:solidFill>
                  <a:schemeClr val="accent4">
                    <a:lumMod val="75000"/>
                  </a:schemeClr>
                </a:solidFill>
                <a:latin typeface="Helvetica" pitchFamily="2" charset="0"/>
                <a:cs typeface="Times New Roman" panose="02020603050405020304" pitchFamily="18" charset="0"/>
              </a:rPr>
              <a:t> </a:t>
            </a:r>
            <a:r>
              <a:rPr lang="fr-RE" sz="2000" i="1" dirty="0">
                <a:solidFill>
                  <a:srgbClr val="222222"/>
                </a:solidFill>
                <a:latin typeface="Helvetica" pitchFamily="2" charset="0"/>
                <a:cs typeface="Times New Roman" panose="02020603050405020304" pitchFamily="18" charset="0"/>
              </a:rPr>
              <a:t>PV de non-conciliation</a:t>
            </a:r>
          </a:p>
          <a:p>
            <a:pPr algn="ctr"/>
            <a:endParaRPr lang="fr-RE" sz="2400" i="1" dirty="0">
              <a:solidFill>
                <a:srgbClr val="222222"/>
              </a:solidFill>
              <a:latin typeface="Times New Roman" panose="02020603050405020304" pitchFamily="18" charset="0"/>
              <a:cs typeface="Times New Roman" panose="02020603050405020304" pitchFamily="18" charset="0"/>
            </a:endParaRPr>
          </a:p>
          <a:p>
            <a:endParaRPr lang="fr-FR" sz="2200" i="1" dirty="0">
              <a:latin typeface="Times New Roman" panose="02020603050405020304" pitchFamily="18" charset="0"/>
              <a:cs typeface="Times New Roman" panose="02020603050405020304" pitchFamily="18" charset="0"/>
            </a:endParaRPr>
          </a:p>
        </p:txBody>
      </p:sp>
      <p:sp>
        <p:nvSpPr>
          <p:cNvPr id="7" name="Titre 1">
            <a:extLst>
              <a:ext uri="{FF2B5EF4-FFF2-40B4-BE49-F238E27FC236}">
                <a16:creationId xmlns:a16="http://schemas.microsoft.com/office/drawing/2014/main" id="{9A760FEC-AF6C-4E4B-87B2-8C5003BA891B}"/>
              </a:ext>
            </a:extLst>
          </p:cNvPr>
          <p:cNvSpPr>
            <a:spLocks noGrp="1"/>
          </p:cNvSpPr>
          <p:nvPr>
            <p:ph type="title"/>
          </p:nvPr>
        </p:nvSpPr>
        <p:spPr>
          <a:xfrm>
            <a:off x="5414158" y="839129"/>
            <a:ext cx="6629400" cy="971880"/>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Règlement des différends</a:t>
            </a:r>
            <a:endParaRPr lang="fr-FR" sz="3000" dirty="0"/>
          </a:p>
        </p:txBody>
      </p:sp>
    </p:spTree>
    <p:extLst>
      <p:ext uri="{BB962C8B-B14F-4D97-AF65-F5344CB8AC3E}">
        <p14:creationId xmlns:p14="http://schemas.microsoft.com/office/powerpoint/2010/main" val="261682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5D4A220D-1582-DE4E-8B76-4CF684AD15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5B408637-1CBC-524D-9E47-BC6A07369CC1}"/>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3" name="Rectangle 2">
            <a:extLst>
              <a:ext uri="{FF2B5EF4-FFF2-40B4-BE49-F238E27FC236}">
                <a16:creationId xmlns:a16="http://schemas.microsoft.com/office/drawing/2014/main" id="{77B3B5FA-8D47-264F-BAAE-41AE427D5CD7}"/>
              </a:ext>
            </a:extLst>
          </p:cNvPr>
          <p:cNvSpPr>
            <a:spLocks noChangeArrowheads="1"/>
          </p:cNvSpPr>
          <p:nvPr/>
        </p:nvSpPr>
        <p:spPr bwMode="auto">
          <a:xfrm>
            <a:off x="13164735" y="3251199"/>
            <a:ext cx="43402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11" name="Titre 1">
            <a:extLst>
              <a:ext uri="{FF2B5EF4-FFF2-40B4-BE49-F238E27FC236}">
                <a16:creationId xmlns:a16="http://schemas.microsoft.com/office/drawing/2014/main" id="{A21FFC1C-2944-BA4B-8A4E-9E074D9F0A70}"/>
              </a:ext>
            </a:extLst>
          </p:cNvPr>
          <p:cNvSpPr>
            <a:spLocks noGrp="1"/>
          </p:cNvSpPr>
          <p:nvPr>
            <p:ph type="title"/>
          </p:nvPr>
        </p:nvSpPr>
        <p:spPr>
          <a:xfrm>
            <a:off x="5870634" y="839129"/>
            <a:ext cx="6172924" cy="1802915"/>
          </a:xfrm>
        </p:spPr>
        <p:txBody>
          <a:bodyPr>
            <a:normAutofit/>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Les comptes 2024</a:t>
            </a:r>
            <a:br>
              <a:rPr lang="fr-FR" sz="3000" b="1" dirty="0">
                <a:latin typeface="Helvetica" pitchFamily="2" charset="0"/>
                <a:ea typeface="Verdana" panose="020B0604030504040204" pitchFamily="34" charset="0"/>
                <a:cs typeface="Times New Roman" panose="02020603050405020304" pitchFamily="18" charset="0"/>
              </a:rPr>
            </a:br>
            <a:r>
              <a:rPr lang="fr-FR" sz="1800" i="1" dirty="0">
                <a:latin typeface="Helvetica" pitchFamily="2" charset="0"/>
                <a:ea typeface="Verdana" panose="020B0604030504040204" pitchFamily="34" charset="0"/>
                <a:cs typeface="Times New Roman" panose="02020603050405020304" pitchFamily="18" charset="0"/>
              </a:rPr>
              <a:t>Rodolphe COUSIN - Trésorier</a:t>
            </a:r>
            <a:endParaRPr lang="fr-FR" sz="1800" i="1" dirty="0"/>
          </a:p>
        </p:txBody>
      </p:sp>
    </p:spTree>
    <p:extLst>
      <p:ext uri="{BB962C8B-B14F-4D97-AF65-F5344CB8AC3E}">
        <p14:creationId xmlns:p14="http://schemas.microsoft.com/office/powerpoint/2010/main" val="46621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85D9C01B-6D63-AA47-A07C-C8D1AECC0C7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11" name="Image 10">
            <a:extLst>
              <a:ext uri="{FF2B5EF4-FFF2-40B4-BE49-F238E27FC236}">
                <a16:creationId xmlns:a16="http://schemas.microsoft.com/office/drawing/2014/main" id="{7579DB11-98E1-D044-96AA-E1C68D5252BF}"/>
              </a:ext>
            </a:extLst>
          </p:cNvPr>
          <p:cNvPicPr>
            <a:picLocks noChangeAspect="1"/>
          </p:cNvPicPr>
          <p:nvPr/>
        </p:nvPicPr>
        <p:blipFill>
          <a:blip r:embed="rId3"/>
          <a:stretch>
            <a:fillRect/>
          </a:stretch>
        </p:blipFill>
        <p:spPr>
          <a:xfrm>
            <a:off x="148442" y="1744875"/>
            <a:ext cx="9453967" cy="4940300"/>
          </a:xfrm>
          <a:prstGeom prst="rect">
            <a:avLst/>
          </a:prstGeom>
        </p:spPr>
      </p:pic>
      <p:sp>
        <p:nvSpPr>
          <p:cNvPr id="7" name="Titre 1">
            <a:extLst>
              <a:ext uri="{FF2B5EF4-FFF2-40B4-BE49-F238E27FC236}">
                <a16:creationId xmlns:a16="http://schemas.microsoft.com/office/drawing/2014/main" id="{3FB6BD86-D2FB-4344-A497-33B7C6FAE5D3}"/>
              </a:ext>
            </a:extLst>
          </p:cNvPr>
          <p:cNvSpPr>
            <a:spLocks noGrp="1"/>
          </p:cNvSpPr>
          <p:nvPr>
            <p:ph type="title"/>
          </p:nvPr>
        </p:nvSpPr>
        <p:spPr>
          <a:xfrm>
            <a:off x="5928508" y="839129"/>
            <a:ext cx="6115050" cy="538175"/>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Budget national</a:t>
            </a:r>
            <a:endParaRPr lang="fr-FR" sz="3000" dirty="0"/>
          </a:p>
        </p:txBody>
      </p:sp>
    </p:spTree>
    <p:extLst>
      <p:ext uri="{BB962C8B-B14F-4D97-AF65-F5344CB8AC3E}">
        <p14:creationId xmlns:p14="http://schemas.microsoft.com/office/powerpoint/2010/main" val="78523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Comm\AppData\Local\Temp\logo_Re´duit te^te de lettre.png">
            <a:extLst>
              <a:ext uri="{FF2B5EF4-FFF2-40B4-BE49-F238E27FC236}">
                <a16:creationId xmlns:a16="http://schemas.microsoft.com/office/drawing/2014/main" id="{8A0F0B90-DE31-4647-B040-D9EBE58BBAF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6" name="Espace réservé du contenu 5">
            <a:extLst>
              <a:ext uri="{FF2B5EF4-FFF2-40B4-BE49-F238E27FC236}">
                <a16:creationId xmlns:a16="http://schemas.microsoft.com/office/drawing/2014/main" id="{03CBE28B-AB2F-5745-8647-26FC926CD5B9}"/>
              </a:ext>
            </a:extLst>
          </p:cNvPr>
          <p:cNvPicPr>
            <a:picLocks noGrp="1" noChangeAspect="1"/>
          </p:cNvPicPr>
          <p:nvPr>
            <p:ph idx="1"/>
          </p:nvPr>
        </p:nvPicPr>
        <p:blipFill>
          <a:blip r:embed="rId3"/>
          <a:stretch>
            <a:fillRect/>
          </a:stretch>
        </p:blipFill>
        <p:spPr>
          <a:xfrm>
            <a:off x="148442" y="1537825"/>
            <a:ext cx="9876323" cy="5166846"/>
          </a:xfrm>
          <a:prstGeom prst="rect">
            <a:avLst/>
          </a:prstGeom>
        </p:spPr>
      </p:pic>
      <p:sp>
        <p:nvSpPr>
          <p:cNvPr id="7" name="Titre 1">
            <a:extLst>
              <a:ext uri="{FF2B5EF4-FFF2-40B4-BE49-F238E27FC236}">
                <a16:creationId xmlns:a16="http://schemas.microsoft.com/office/drawing/2014/main" id="{A3F1D817-9F06-B841-B413-89A631F3B2BB}"/>
              </a:ext>
            </a:extLst>
          </p:cNvPr>
          <p:cNvSpPr>
            <a:spLocks noGrp="1"/>
          </p:cNvSpPr>
          <p:nvPr>
            <p:ph type="title"/>
          </p:nvPr>
        </p:nvSpPr>
        <p:spPr>
          <a:xfrm>
            <a:off x="5699908" y="835858"/>
            <a:ext cx="6343650" cy="361021"/>
          </a:xfrm>
        </p:spPr>
        <p:txBody>
          <a:bodyPr>
            <a:normAutofit fontScale="90000"/>
          </a:bodyPr>
          <a:lstStyle/>
          <a:p>
            <a:pPr algn="r"/>
            <a:r>
              <a:rPr lang="fr-FR" sz="3000" b="1" dirty="0">
                <a:latin typeface="Helvetica" pitchFamily="2" charset="0"/>
                <a:ea typeface="Verdana" panose="020B0604030504040204" pitchFamily="34" charset="0"/>
                <a:cs typeface="Times New Roman" panose="02020603050405020304" pitchFamily="18" charset="0"/>
              </a:rPr>
              <a:t>Budget régional</a:t>
            </a:r>
            <a:endParaRPr lang="fr-FR" sz="3000" dirty="0"/>
          </a:p>
        </p:txBody>
      </p:sp>
    </p:spTree>
    <p:extLst>
      <p:ext uri="{BB962C8B-B14F-4D97-AF65-F5344CB8AC3E}">
        <p14:creationId xmlns:p14="http://schemas.microsoft.com/office/powerpoint/2010/main" val="343382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E33BAAD6-217E-6948-A74A-5B95930A339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E225D449-1DE6-AE40-830B-70A8E5C1DB55}"/>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Titre 1">
            <a:extLst>
              <a:ext uri="{FF2B5EF4-FFF2-40B4-BE49-F238E27FC236}">
                <a16:creationId xmlns:a16="http://schemas.microsoft.com/office/drawing/2014/main" id="{EC663660-BC17-C545-A097-A05797A86B1B}"/>
              </a:ext>
            </a:extLst>
          </p:cNvPr>
          <p:cNvSpPr>
            <a:spLocks noGrp="1"/>
          </p:cNvSpPr>
          <p:nvPr>
            <p:ph type="title"/>
          </p:nvPr>
        </p:nvSpPr>
        <p:spPr>
          <a:xfrm>
            <a:off x="5193706" y="496229"/>
            <a:ext cx="6602467" cy="1802915"/>
          </a:xfrm>
        </p:spPr>
        <p:txBody>
          <a:bodyPr>
            <a:normAutofit/>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Discours du Président</a:t>
            </a:r>
            <a:br>
              <a:rPr lang="fr-FR" sz="3000" b="1" dirty="0">
                <a:latin typeface="Helvetica" pitchFamily="2" charset="0"/>
                <a:ea typeface="Verdana" panose="020B0604030504040204" pitchFamily="34" charset="0"/>
                <a:cs typeface="Times New Roman" panose="02020603050405020304" pitchFamily="18" charset="0"/>
              </a:rPr>
            </a:br>
            <a:r>
              <a:rPr lang="fr-FR" sz="1800" i="1" dirty="0" err="1">
                <a:latin typeface="Helvetica" pitchFamily="2" charset="0"/>
                <a:ea typeface="Verdana" panose="020B0604030504040204" pitchFamily="34" charset="0"/>
                <a:cs typeface="Times New Roman" panose="02020603050405020304" pitchFamily="18" charset="0"/>
              </a:rPr>
              <a:t>Eric</a:t>
            </a:r>
            <a:r>
              <a:rPr lang="fr-FR" sz="1800" i="1" dirty="0">
                <a:latin typeface="Helvetica" pitchFamily="2" charset="0"/>
                <a:ea typeface="Verdana" panose="020B0604030504040204" pitchFamily="34" charset="0"/>
                <a:cs typeface="Times New Roman" panose="02020603050405020304" pitchFamily="18" charset="0"/>
              </a:rPr>
              <a:t> HUGEL</a:t>
            </a:r>
            <a:endParaRPr lang="fr-FR" sz="1800" i="1" dirty="0"/>
          </a:p>
        </p:txBody>
      </p:sp>
      <p:sp>
        <p:nvSpPr>
          <p:cNvPr id="8" name="Espace réservé du contenu 2">
            <a:extLst>
              <a:ext uri="{FF2B5EF4-FFF2-40B4-BE49-F238E27FC236}">
                <a16:creationId xmlns:a16="http://schemas.microsoft.com/office/drawing/2014/main" id="{22E3BF02-A99A-4643-918A-E18C68D36839}"/>
              </a:ext>
            </a:extLst>
          </p:cNvPr>
          <p:cNvSpPr>
            <a:spLocks noGrp="1"/>
          </p:cNvSpPr>
          <p:nvPr>
            <p:ph idx="1"/>
          </p:nvPr>
        </p:nvSpPr>
        <p:spPr>
          <a:xfrm>
            <a:off x="148442" y="1484622"/>
            <a:ext cx="11647731" cy="5271778"/>
          </a:xfrm>
        </p:spPr>
        <p:txBody>
          <a:bodyPr>
            <a:normAutofit fontScale="25000" lnSpcReduction="20000"/>
          </a:bodyPr>
          <a:lstStyle/>
          <a:p>
            <a:pPr marL="0" indent="0">
              <a:buNone/>
            </a:pPr>
            <a:r>
              <a:rPr lang="fr-FR" sz="4400" dirty="0">
                <a:latin typeface="Helvetica" pitchFamily="2" charset="0"/>
                <a:cs typeface="Times New Roman" panose="02020603050405020304" pitchFamily="18" charset="0"/>
              </a:rPr>
              <a:t>Chères Consœurs, Chers Confrères, </a:t>
            </a:r>
          </a:p>
          <a:p>
            <a:pPr marL="0" indent="0">
              <a:buNone/>
            </a:pPr>
            <a:r>
              <a:rPr lang="fr-FR" sz="4400" b="1" dirty="0">
                <a:solidFill>
                  <a:schemeClr val="tx2">
                    <a:lumMod val="75000"/>
                  </a:schemeClr>
                </a:solidFill>
                <a:latin typeface="Helvetica" pitchFamily="2" charset="0"/>
                <a:cs typeface="Times New Roman" panose="02020603050405020304" pitchFamily="18" charset="0"/>
              </a:rPr>
              <a:t>Nous vivons une époque formidable</a:t>
            </a:r>
          </a:p>
          <a:p>
            <a:pPr marL="0" indent="0">
              <a:buNone/>
            </a:pPr>
            <a:r>
              <a:rPr lang="fr-FR" sz="4400" dirty="0">
                <a:solidFill>
                  <a:schemeClr val="tx2">
                    <a:lumMod val="75000"/>
                  </a:schemeClr>
                </a:solidFill>
                <a:latin typeface="Helvetica" pitchFamily="2" charset="0"/>
                <a:cs typeface="Times New Roman" panose="02020603050405020304" pitchFamily="18" charset="0"/>
              </a:rPr>
              <a:t>On nous aura réduit les logements à des tableurs « excel » ou le confort s’apprécie à deux décimales après la virgule et la qualité au nombre de vasques dans la salle de bain. </a:t>
            </a:r>
          </a:p>
          <a:p>
            <a:pPr marL="0" indent="0">
              <a:buNone/>
            </a:pPr>
            <a:r>
              <a:rPr lang="fr-FR" sz="4400" dirty="0">
                <a:solidFill>
                  <a:schemeClr val="tx2">
                    <a:lumMod val="75000"/>
                  </a:schemeClr>
                </a:solidFill>
                <a:latin typeface="Helvetica" pitchFamily="2" charset="0"/>
                <a:cs typeface="Times New Roman" panose="02020603050405020304" pitchFamily="18" charset="0"/>
              </a:rPr>
              <a:t>On aura transformé nos équipements en des machines fonctionnelles aux seuls critères de sécurité. </a:t>
            </a:r>
          </a:p>
          <a:p>
            <a:pPr marL="0" indent="0">
              <a:buNone/>
            </a:pPr>
            <a:r>
              <a:rPr lang="fr-FR" sz="4400" dirty="0">
                <a:solidFill>
                  <a:schemeClr val="tx2">
                    <a:lumMod val="75000"/>
                  </a:schemeClr>
                </a:solidFill>
                <a:latin typeface="Helvetica" pitchFamily="2" charset="0"/>
                <a:cs typeface="Times New Roman" panose="02020603050405020304" pitchFamily="18" charset="0"/>
              </a:rPr>
              <a:t>On nous aura travesti en VRP pour des industriels, nous infligeant à toujours mettre plus en œuvre, technologie et résistance, dans des constructions et des villes hyper-transformées. </a:t>
            </a:r>
          </a:p>
          <a:p>
            <a:pPr marL="0" indent="0">
              <a:buNone/>
            </a:pPr>
            <a:r>
              <a:rPr lang="fr-FR" sz="4400" dirty="0">
                <a:solidFill>
                  <a:schemeClr val="tx2">
                    <a:lumMod val="75000"/>
                  </a:schemeClr>
                </a:solidFill>
                <a:latin typeface="Helvetica" pitchFamily="2" charset="0"/>
                <a:cs typeface="Times New Roman" panose="02020603050405020304" pitchFamily="18" charset="0"/>
              </a:rPr>
              <a:t>Comme la nourriture avec la mal bouffe, on s’écrase sur le mal-être. </a:t>
            </a:r>
          </a:p>
          <a:p>
            <a:pPr marL="0" indent="0">
              <a:buNone/>
            </a:pPr>
            <a:r>
              <a:rPr lang="fr-FR" sz="4400" dirty="0">
                <a:solidFill>
                  <a:schemeClr val="tx2">
                    <a:lumMod val="75000"/>
                  </a:schemeClr>
                </a:solidFill>
                <a:latin typeface="Helvetica" pitchFamily="2" charset="0"/>
                <a:cs typeface="Times New Roman" panose="02020603050405020304" pitchFamily="18" charset="0"/>
              </a:rPr>
              <a:t>On aura appelé </a:t>
            </a:r>
            <a:r>
              <a:rPr lang="fr-FR" sz="4400" b="1" dirty="0">
                <a:solidFill>
                  <a:schemeClr val="tx2">
                    <a:lumMod val="75000"/>
                  </a:schemeClr>
                </a:solidFill>
                <a:latin typeface="Helvetica" pitchFamily="2" charset="0"/>
                <a:cs typeface="Times New Roman" panose="02020603050405020304" pitchFamily="18" charset="0"/>
              </a:rPr>
              <a:t>« intelligence » </a:t>
            </a:r>
            <a:r>
              <a:rPr lang="fr-FR" sz="4400" dirty="0">
                <a:solidFill>
                  <a:schemeClr val="tx2">
                    <a:lumMod val="75000"/>
                  </a:schemeClr>
                </a:solidFill>
                <a:latin typeface="Helvetica" pitchFamily="2" charset="0"/>
                <a:cs typeface="Times New Roman" panose="02020603050405020304" pitchFamily="18" charset="0"/>
              </a:rPr>
              <a:t>des processeurs qui manient le « copier-coller » et le jeu des sept erreurs à la vitesse de la lumière.</a:t>
            </a:r>
          </a:p>
          <a:p>
            <a:pPr marL="0" indent="0">
              <a:buNone/>
            </a:pPr>
            <a:r>
              <a:rPr lang="fr-FR" sz="4400" b="1" dirty="0">
                <a:solidFill>
                  <a:schemeClr val="tx2">
                    <a:lumMod val="75000"/>
                  </a:schemeClr>
                </a:solidFill>
                <a:latin typeface="Helvetica" pitchFamily="2" charset="0"/>
                <a:cs typeface="Times New Roman" panose="02020603050405020304" pitchFamily="18" charset="0"/>
              </a:rPr>
              <a:t>Mais l’Architecture sait.</a:t>
            </a:r>
          </a:p>
          <a:p>
            <a:pPr marL="0" indent="0">
              <a:buNone/>
            </a:pPr>
            <a:r>
              <a:rPr lang="fr-FR" sz="4400" dirty="0">
                <a:solidFill>
                  <a:schemeClr val="tx2">
                    <a:lumMod val="75000"/>
                  </a:schemeClr>
                </a:solidFill>
                <a:latin typeface="Helvetica" pitchFamily="2" charset="0"/>
              </a:rPr>
              <a:t>Elle sait que nous rions, que nous pleurons, que nous nous émerveillons. </a:t>
            </a:r>
          </a:p>
          <a:p>
            <a:pPr marL="0" indent="0">
              <a:buNone/>
            </a:pPr>
            <a:r>
              <a:rPr lang="fr-FR" sz="4400" dirty="0">
                <a:solidFill>
                  <a:schemeClr val="tx2">
                    <a:lumMod val="75000"/>
                  </a:schemeClr>
                </a:solidFill>
                <a:latin typeface="Helvetica" pitchFamily="2" charset="0"/>
              </a:rPr>
              <a:t>Elle sait que nous ressentons les vents, la pluie, la lumière et le son. </a:t>
            </a:r>
          </a:p>
          <a:p>
            <a:pPr marL="0" indent="0">
              <a:buNone/>
            </a:pPr>
            <a:r>
              <a:rPr lang="fr-FR" sz="4400" dirty="0">
                <a:solidFill>
                  <a:schemeClr val="tx2">
                    <a:lumMod val="75000"/>
                  </a:schemeClr>
                </a:solidFill>
                <a:latin typeface="Helvetica" pitchFamily="2" charset="0"/>
              </a:rPr>
              <a:t>Elle sait que le vivant nous sauvegarde. </a:t>
            </a:r>
          </a:p>
          <a:p>
            <a:pPr marL="0" indent="0">
              <a:buNone/>
            </a:pPr>
            <a:r>
              <a:rPr lang="fr-FR" sz="4400" dirty="0">
                <a:solidFill>
                  <a:schemeClr val="tx2">
                    <a:lumMod val="75000"/>
                  </a:schemeClr>
                </a:solidFill>
                <a:latin typeface="Helvetica" pitchFamily="2" charset="0"/>
              </a:rPr>
              <a:t>Elle sait l’altérité. </a:t>
            </a:r>
          </a:p>
          <a:p>
            <a:pPr marL="0" indent="0">
              <a:buNone/>
            </a:pPr>
            <a:r>
              <a:rPr lang="fr-FR" sz="4400" dirty="0">
                <a:solidFill>
                  <a:schemeClr val="tx2">
                    <a:lumMod val="75000"/>
                  </a:schemeClr>
                </a:solidFill>
                <a:latin typeface="Helvetica" pitchFamily="2" charset="0"/>
              </a:rPr>
              <a:t>Elle sait notre terre et notre territoire. </a:t>
            </a:r>
          </a:p>
          <a:p>
            <a:pPr marL="0" indent="0">
              <a:buNone/>
            </a:pPr>
            <a:r>
              <a:rPr lang="fr-FR" sz="4400" dirty="0">
                <a:solidFill>
                  <a:schemeClr val="tx2">
                    <a:lumMod val="75000"/>
                  </a:schemeClr>
                </a:solidFill>
                <a:latin typeface="Helvetica" pitchFamily="2" charset="0"/>
              </a:rPr>
              <a:t>Elle sait nos us et nos coutumes. </a:t>
            </a:r>
          </a:p>
          <a:p>
            <a:pPr marL="0" indent="0">
              <a:buNone/>
            </a:pPr>
            <a:r>
              <a:rPr lang="fr-FR" sz="4400" dirty="0">
                <a:solidFill>
                  <a:schemeClr val="tx2">
                    <a:lumMod val="75000"/>
                  </a:schemeClr>
                </a:solidFill>
                <a:latin typeface="Helvetica" pitchFamily="2" charset="0"/>
              </a:rPr>
              <a:t>Elle sait notre histoire et nos évolutions. </a:t>
            </a:r>
          </a:p>
          <a:p>
            <a:pPr marL="0" indent="0">
              <a:buNone/>
            </a:pPr>
            <a:r>
              <a:rPr lang="fr-FR" sz="4400" dirty="0">
                <a:solidFill>
                  <a:schemeClr val="tx2">
                    <a:lumMod val="75000"/>
                  </a:schemeClr>
                </a:solidFill>
                <a:latin typeface="Helvetica" pitchFamily="2" charset="0"/>
              </a:rPr>
              <a:t>Elle sait que nous nous aimons. </a:t>
            </a:r>
          </a:p>
          <a:p>
            <a:pPr marL="0" indent="0">
              <a:buNone/>
            </a:pPr>
            <a:r>
              <a:rPr lang="fr-FR" sz="4400" dirty="0">
                <a:solidFill>
                  <a:schemeClr val="tx2">
                    <a:lumMod val="75000"/>
                  </a:schemeClr>
                </a:solidFill>
                <a:latin typeface="Helvetica" pitchFamily="2" charset="0"/>
              </a:rPr>
              <a:t>Elle sait nos amours, nos ami.es, nos familles. </a:t>
            </a:r>
          </a:p>
          <a:p>
            <a:pPr marL="0" indent="0">
              <a:buNone/>
            </a:pPr>
            <a:r>
              <a:rPr lang="fr-FR" sz="4400" dirty="0">
                <a:solidFill>
                  <a:schemeClr val="tx2">
                    <a:lumMod val="75000"/>
                  </a:schemeClr>
                </a:solidFill>
                <a:latin typeface="Helvetica" pitchFamily="2" charset="0"/>
              </a:rPr>
              <a:t>Elle sait que nous mourons.</a:t>
            </a:r>
          </a:p>
          <a:p>
            <a:pPr marL="0" indent="0">
              <a:buNone/>
            </a:pPr>
            <a:r>
              <a:rPr lang="fr-FR" sz="4400" b="1" dirty="0">
                <a:solidFill>
                  <a:schemeClr val="tx2">
                    <a:lumMod val="75000"/>
                  </a:schemeClr>
                </a:solidFill>
                <a:latin typeface="Helvetica" pitchFamily="2" charset="0"/>
              </a:rPr>
              <a:t>Bref elle sait que nous vivons.</a:t>
            </a:r>
            <a:br>
              <a:rPr lang="fr-FR" sz="4400" dirty="0">
                <a:solidFill>
                  <a:schemeClr val="tx2">
                    <a:lumMod val="75000"/>
                  </a:schemeClr>
                </a:solidFill>
                <a:latin typeface="Helvetica" pitchFamily="2" charset="0"/>
              </a:rPr>
            </a:br>
            <a:br>
              <a:rPr lang="fr-FR" sz="4400" dirty="0">
                <a:solidFill>
                  <a:schemeClr val="tx2">
                    <a:lumMod val="75000"/>
                  </a:schemeClr>
                </a:solidFill>
                <a:latin typeface="Helvetica" pitchFamily="2" charset="0"/>
              </a:rPr>
            </a:br>
            <a:r>
              <a:rPr lang="fr-FR" sz="4400" dirty="0">
                <a:solidFill>
                  <a:schemeClr val="tx2">
                    <a:lumMod val="75000"/>
                  </a:schemeClr>
                </a:solidFill>
                <a:latin typeface="Helvetica" pitchFamily="2" charset="0"/>
              </a:rPr>
              <a:t>Le projet d’architecture doit recomposer avec tout ça. </a:t>
            </a:r>
          </a:p>
          <a:p>
            <a:pPr marL="0" indent="0">
              <a:buNone/>
            </a:pPr>
            <a:r>
              <a:rPr lang="fr-FR" sz="4400" dirty="0">
                <a:solidFill>
                  <a:schemeClr val="tx2">
                    <a:lumMod val="75000"/>
                  </a:schemeClr>
                </a:solidFill>
                <a:latin typeface="Helvetica" pitchFamily="2" charset="0"/>
              </a:rPr>
              <a:t>Il n’y a pas plus belle injonction.</a:t>
            </a:r>
          </a:p>
          <a:p>
            <a:pPr marL="0" indent="0">
              <a:buNone/>
            </a:pPr>
            <a:r>
              <a:rPr lang="fr-FR" sz="4400" b="1" i="1" dirty="0">
                <a:solidFill>
                  <a:schemeClr val="tx2">
                    <a:lumMod val="75000"/>
                  </a:schemeClr>
                </a:solidFill>
                <a:latin typeface="Helvetica" pitchFamily="2" charset="0"/>
              </a:rPr>
              <a:t>Alors oui, nous vivons une époque formidable.</a:t>
            </a:r>
          </a:p>
          <a:p>
            <a:pPr marL="0" indent="0">
              <a:buNone/>
            </a:pPr>
            <a:r>
              <a:rPr lang="fr-FR" sz="2200" b="1" dirty="0">
                <a:solidFill>
                  <a:schemeClr val="bg1">
                    <a:lumMod val="50000"/>
                  </a:schemeClr>
                </a:solidFill>
                <a:latin typeface="Times New Roman" panose="02020603050405020304" pitchFamily="18" charset="0"/>
                <a:cs typeface="Times New Roman" panose="02020603050405020304" pitchFamily="18" charset="0"/>
              </a:rPr>
              <a:t>       </a:t>
            </a:r>
            <a:endParaRPr lang="fr-FR" sz="2400" b="1" dirty="0">
              <a:solidFill>
                <a:schemeClr val="bg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5263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EA13E7A-FE71-0648-9FF8-D6D835ECE52A}"/>
              </a:ext>
            </a:extLst>
          </p:cNvPr>
          <p:cNvSpPr>
            <a:spLocks noGrp="1"/>
          </p:cNvSpPr>
          <p:nvPr>
            <p:ph idx="1"/>
          </p:nvPr>
        </p:nvSpPr>
        <p:spPr>
          <a:xfrm>
            <a:off x="148442" y="1885460"/>
            <a:ext cx="11100338" cy="5208856"/>
          </a:xfrm>
        </p:spPr>
        <p:txBody>
          <a:bodyPr>
            <a:normAutofit/>
          </a:bodyPr>
          <a:lstStyle/>
          <a:p>
            <a:pPr marL="0" indent="0" algn="ctr">
              <a:buNone/>
            </a:pPr>
            <a:r>
              <a:rPr lang="fr-FR" sz="2000" b="1" i="1" dirty="0">
                <a:latin typeface="Helvetica" pitchFamily="2" charset="0"/>
                <a:cs typeface="Times New Roman" panose="02020603050405020304" pitchFamily="18" charset="0"/>
              </a:rPr>
              <a:t>Le budget de l’institution provient des cotisations annuelles perçues des architectes inscrits au tableau de l’ordre. </a:t>
            </a:r>
            <a:endParaRPr lang="fr-FR" sz="2000" dirty="0">
              <a:latin typeface="Helvetica" pitchFamily="2" charset="0"/>
              <a:cs typeface="Times New Roman" panose="02020603050405020304" pitchFamily="18" charset="0"/>
            </a:endParaRPr>
          </a:p>
          <a:p>
            <a:pPr marL="3824288" indent="0" algn="just">
              <a:buNone/>
            </a:pPr>
            <a:r>
              <a:rPr lang="fr-FR" sz="1800" i="1" dirty="0">
                <a:solidFill>
                  <a:schemeClr val="bg1">
                    <a:lumMod val="50000"/>
                  </a:schemeClr>
                </a:solidFill>
                <a:latin typeface="Helvetica" pitchFamily="2" charset="0"/>
                <a:cs typeface="Times New Roman" panose="02020603050405020304" pitchFamily="18" charset="0"/>
              </a:rPr>
              <a:t>Article 22 de la loi sur l’architecture</a:t>
            </a:r>
          </a:p>
          <a:p>
            <a:pPr marL="3824288" indent="0" algn="just">
              <a:buNone/>
            </a:pPr>
            <a:r>
              <a:rPr lang="fr-FR" sz="1800" i="1" dirty="0">
                <a:solidFill>
                  <a:schemeClr val="bg1">
                    <a:lumMod val="50000"/>
                  </a:schemeClr>
                </a:solidFill>
                <a:latin typeface="Helvetica" pitchFamily="2" charset="0"/>
                <a:cs typeface="Times New Roman" panose="02020603050405020304" pitchFamily="18" charset="0"/>
              </a:rPr>
              <a:t>Les règles générales de fonctionnement du conseil régional sont déterminées par décret en Conseil d’Etat. Ce décret prévoit les cotisations obligatoires qui sont versées par les architectes inscrits au tableau régional et par les succursales inscrites au registre en vue de couvrir les dépenses du conseil régional et du conseil national. </a:t>
            </a:r>
          </a:p>
          <a:p>
            <a:pPr marL="3824288" indent="0" algn="just">
              <a:buNone/>
            </a:pPr>
            <a:r>
              <a:rPr lang="fr-FR" sz="1800" i="1" dirty="0">
                <a:solidFill>
                  <a:schemeClr val="bg1">
                    <a:lumMod val="50000"/>
                  </a:schemeClr>
                </a:solidFill>
                <a:latin typeface="Helvetica" pitchFamily="2" charset="0"/>
                <a:cs typeface="Times New Roman" panose="02020603050405020304" pitchFamily="18" charset="0"/>
              </a:rPr>
              <a:t>Article 27 du code de déontologie</a:t>
            </a:r>
          </a:p>
          <a:p>
            <a:pPr marL="3824288" indent="0" algn="just">
              <a:buNone/>
            </a:pPr>
            <a:r>
              <a:rPr lang="fr-FR" sz="1800" i="1" dirty="0">
                <a:solidFill>
                  <a:schemeClr val="bg1">
                    <a:lumMod val="50000"/>
                  </a:schemeClr>
                </a:solidFill>
                <a:latin typeface="Helvetica" pitchFamily="2" charset="0"/>
                <a:cs typeface="Times New Roman" panose="02020603050405020304" pitchFamily="18" charset="0"/>
              </a:rPr>
              <a:t>Le non-paiement des cotisations prévues par l’article 22 de la loi sur l’architecture et par l’article 37 du décret sur l’organisation de la profession constitue une violation d’une règle professionnelle.</a:t>
            </a:r>
          </a:p>
          <a:p>
            <a:pPr marL="0" indent="0" algn="ctr">
              <a:buNone/>
            </a:pPr>
            <a:r>
              <a:rPr lang="fr-FR" sz="2400" b="1" dirty="0">
                <a:solidFill>
                  <a:srgbClr val="FF5B57"/>
                </a:solidFill>
                <a:latin typeface="Helvetica" pitchFamily="2" charset="0"/>
                <a:cs typeface="Times New Roman" panose="02020603050405020304" pitchFamily="18" charset="0"/>
              </a:rPr>
              <a:t>20% </a:t>
            </a:r>
            <a:r>
              <a:rPr lang="fr-FR" sz="2000" b="1" dirty="0">
                <a:latin typeface="Helvetica" pitchFamily="2" charset="0"/>
                <a:cs typeface="Times New Roman" panose="02020603050405020304" pitchFamily="18" charset="0"/>
              </a:rPr>
              <a:t>des architectes n’ont pas réglé leur cotisation ordinale à La Réunion-Mayotte</a:t>
            </a:r>
          </a:p>
          <a:p>
            <a:pPr marL="0" indent="0" algn="ctr">
              <a:buNone/>
            </a:pPr>
            <a:r>
              <a:rPr lang="fr-FR" sz="1600" b="1" i="1" dirty="0">
                <a:solidFill>
                  <a:schemeClr val="bg1">
                    <a:lumMod val="50000"/>
                  </a:schemeClr>
                </a:solidFill>
                <a:latin typeface="Helvetica" pitchFamily="2" charset="0"/>
                <a:cs typeface="Times New Roman" panose="02020603050405020304" pitchFamily="18" charset="0"/>
              </a:rPr>
              <a:t>(Source CNOA/septembre 2024)</a:t>
            </a:r>
          </a:p>
        </p:txBody>
      </p:sp>
      <p:pic>
        <p:nvPicPr>
          <p:cNvPr id="4" name="Image 3" descr="C:\Users\Comm\AppData\Local\Temp\logo_Re´duit te^te de lettre.png">
            <a:extLst>
              <a:ext uri="{FF2B5EF4-FFF2-40B4-BE49-F238E27FC236}">
                <a16:creationId xmlns:a16="http://schemas.microsoft.com/office/drawing/2014/main" id="{AE7985E5-2C62-AE41-89E7-6E67D4FE3C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41820"/>
            <a:ext cx="2483485" cy="685800"/>
          </a:xfrm>
          <a:prstGeom prst="rect">
            <a:avLst/>
          </a:prstGeom>
          <a:noFill/>
          <a:ln>
            <a:noFill/>
          </a:ln>
        </p:spPr>
      </p:pic>
      <p:sp>
        <p:nvSpPr>
          <p:cNvPr id="7" name="Titre 1">
            <a:extLst>
              <a:ext uri="{FF2B5EF4-FFF2-40B4-BE49-F238E27FC236}">
                <a16:creationId xmlns:a16="http://schemas.microsoft.com/office/drawing/2014/main" id="{57CDABA5-EF2C-F840-A7C4-ABD340550003}"/>
              </a:ext>
            </a:extLst>
          </p:cNvPr>
          <p:cNvSpPr>
            <a:spLocks noGrp="1"/>
          </p:cNvSpPr>
          <p:nvPr>
            <p:ph type="title"/>
          </p:nvPr>
        </p:nvSpPr>
        <p:spPr>
          <a:xfrm>
            <a:off x="7026123" y="827620"/>
            <a:ext cx="4969565" cy="691551"/>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Cotisation ordinale</a:t>
            </a:r>
            <a:endParaRPr lang="fr-FR" sz="3000" dirty="0"/>
          </a:p>
        </p:txBody>
      </p:sp>
    </p:spTree>
    <p:extLst>
      <p:ext uri="{BB962C8B-B14F-4D97-AF65-F5344CB8AC3E}">
        <p14:creationId xmlns:p14="http://schemas.microsoft.com/office/powerpoint/2010/main" val="3832693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F1D0E608-8FE8-F345-A4EA-984EB1C6A7B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995D71C2-B55D-974B-89FA-D1D0802C2105}"/>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19" name="Objet 18">
            <a:extLst>
              <a:ext uri="{FF2B5EF4-FFF2-40B4-BE49-F238E27FC236}">
                <a16:creationId xmlns:a16="http://schemas.microsoft.com/office/drawing/2014/main" id="{0CFC69E7-D6AE-5B4E-82FF-D9C7078B443E}"/>
              </a:ext>
            </a:extLst>
          </p:cNvPr>
          <p:cNvGraphicFramePr>
            <a:graphicFrameLocks noChangeAspect="1"/>
          </p:cNvGraphicFramePr>
          <p:nvPr>
            <p:extLst>
              <p:ext uri="{D42A27DB-BD31-4B8C-83A1-F6EECF244321}">
                <p14:modId xmlns:p14="http://schemas.microsoft.com/office/powerpoint/2010/main" val="1438829543"/>
              </p:ext>
            </p:extLst>
          </p:nvPr>
        </p:nvGraphicFramePr>
        <p:xfrm>
          <a:off x="146324" y="1551187"/>
          <a:ext cx="10508134" cy="5153484"/>
        </p:xfrm>
        <a:graphic>
          <a:graphicData uri="http://schemas.openxmlformats.org/presentationml/2006/ole">
            <mc:AlternateContent xmlns:mc="http://schemas.openxmlformats.org/markup-compatibility/2006">
              <mc:Choice xmlns:v="urn:schemas-microsoft-com:vml" Requires="v">
                <p:oleObj spid="_x0000_s2062" name="Feuille de calcul" r:id="rId4" imgW="10096500" imgH="5219700" progId="Excel.Sheet.12">
                  <p:embed/>
                </p:oleObj>
              </mc:Choice>
              <mc:Fallback>
                <p:oleObj name="Feuille de calcul" r:id="rId4" imgW="10096500" imgH="5219700" progId="Excel.Sheet.12">
                  <p:embed/>
                  <p:pic>
                    <p:nvPicPr>
                      <p:cNvPr id="0" name=""/>
                      <p:cNvPicPr/>
                      <p:nvPr/>
                    </p:nvPicPr>
                    <p:blipFill>
                      <a:blip r:embed="rId5"/>
                      <a:stretch>
                        <a:fillRect/>
                      </a:stretch>
                    </p:blipFill>
                    <p:spPr>
                      <a:xfrm>
                        <a:off x="146324" y="1551187"/>
                        <a:ext cx="10508134" cy="5153484"/>
                      </a:xfrm>
                      <a:prstGeom prst="rect">
                        <a:avLst/>
                      </a:prstGeom>
                    </p:spPr>
                  </p:pic>
                </p:oleObj>
              </mc:Fallback>
            </mc:AlternateContent>
          </a:graphicData>
        </a:graphic>
      </p:graphicFrame>
      <p:sp>
        <p:nvSpPr>
          <p:cNvPr id="8" name="Titre 1">
            <a:extLst>
              <a:ext uri="{FF2B5EF4-FFF2-40B4-BE49-F238E27FC236}">
                <a16:creationId xmlns:a16="http://schemas.microsoft.com/office/drawing/2014/main" id="{806710A2-39A3-5044-BE1E-1D445E42A432}"/>
              </a:ext>
            </a:extLst>
          </p:cNvPr>
          <p:cNvSpPr>
            <a:spLocks noGrp="1"/>
          </p:cNvSpPr>
          <p:nvPr>
            <p:ph type="title"/>
          </p:nvPr>
        </p:nvSpPr>
        <p:spPr>
          <a:xfrm>
            <a:off x="5731200" y="839129"/>
            <a:ext cx="6332892" cy="691551"/>
          </a:xfrm>
        </p:spPr>
        <p:txBody>
          <a:bodyPr>
            <a:normAutofit fontScale="90000"/>
          </a:bodyPr>
          <a:lstStyle/>
          <a:p>
            <a:pPr algn="r"/>
            <a:r>
              <a:rPr lang="fr-FR" sz="3000" b="1" dirty="0">
                <a:latin typeface="Helvetica" pitchFamily="2" charset="0"/>
                <a:ea typeface="Verdana" panose="020B0604030504040204" pitchFamily="34" charset="0"/>
                <a:cs typeface="Times New Roman" panose="02020603050405020304" pitchFamily="18" charset="0"/>
              </a:rPr>
              <a:t>Cotisation Ordinale 2024 Architectes</a:t>
            </a:r>
            <a:endParaRPr lang="fr-FR" sz="3000" dirty="0"/>
          </a:p>
        </p:txBody>
      </p:sp>
    </p:spTree>
    <p:extLst>
      <p:ext uri="{BB962C8B-B14F-4D97-AF65-F5344CB8AC3E}">
        <p14:creationId xmlns:p14="http://schemas.microsoft.com/office/powerpoint/2010/main" val="2584958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4188CBF-22FD-5A42-BFA8-74B7377DFDE4}"/>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5" name="Image 4" descr="C:\Users\Comm\AppData\Local\Temp\logo_Re´duit te^te de lettre.png">
            <a:extLst>
              <a:ext uri="{FF2B5EF4-FFF2-40B4-BE49-F238E27FC236}">
                <a16:creationId xmlns:a16="http://schemas.microsoft.com/office/drawing/2014/main" id="{D2033DD3-9E36-1F4D-B573-9161AE52396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graphicFrame>
        <p:nvGraphicFramePr>
          <p:cNvPr id="13" name="Objet 12">
            <a:extLst>
              <a:ext uri="{FF2B5EF4-FFF2-40B4-BE49-F238E27FC236}">
                <a16:creationId xmlns:a16="http://schemas.microsoft.com/office/drawing/2014/main" id="{E4B34BC1-B220-AF42-B551-E2CD27B0D21F}"/>
              </a:ext>
            </a:extLst>
          </p:cNvPr>
          <p:cNvGraphicFramePr>
            <a:graphicFrameLocks noChangeAspect="1"/>
          </p:cNvGraphicFramePr>
          <p:nvPr>
            <p:extLst>
              <p:ext uri="{D42A27DB-BD31-4B8C-83A1-F6EECF244321}">
                <p14:modId xmlns:p14="http://schemas.microsoft.com/office/powerpoint/2010/main" val="944328019"/>
              </p:ext>
            </p:extLst>
          </p:nvPr>
        </p:nvGraphicFramePr>
        <p:xfrm>
          <a:off x="148442" y="1797871"/>
          <a:ext cx="10013786" cy="4906800"/>
        </p:xfrm>
        <a:graphic>
          <a:graphicData uri="http://schemas.openxmlformats.org/presentationml/2006/ole">
            <mc:AlternateContent xmlns:mc="http://schemas.openxmlformats.org/markup-compatibility/2006">
              <mc:Choice xmlns:v="urn:schemas-microsoft-com:vml" Requires="v">
                <p:oleObj spid="_x0000_s3086" name="Document" r:id="rId4" imgW="8890000" imgH="5994400" progId="Word.Document.12">
                  <p:embed/>
                </p:oleObj>
              </mc:Choice>
              <mc:Fallback>
                <p:oleObj name="Document" r:id="rId4" imgW="8890000" imgH="5994400" progId="Word.Document.12">
                  <p:embed/>
                  <p:pic>
                    <p:nvPicPr>
                      <p:cNvPr id="0" name=""/>
                      <p:cNvPicPr/>
                      <p:nvPr/>
                    </p:nvPicPr>
                    <p:blipFill>
                      <a:blip r:embed="rId5"/>
                      <a:stretch>
                        <a:fillRect/>
                      </a:stretch>
                    </p:blipFill>
                    <p:spPr>
                      <a:xfrm>
                        <a:off x="148442" y="1797871"/>
                        <a:ext cx="10013786" cy="4906800"/>
                      </a:xfrm>
                      <a:prstGeom prst="rect">
                        <a:avLst/>
                      </a:prstGeom>
                    </p:spPr>
                  </p:pic>
                </p:oleObj>
              </mc:Fallback>
            </mc:AlternateContent>
          </a:graphicData>
        </a:graphic>
      </p:graphicFrame>
      <p:sp>
        <p:nvSpPr>
          <p:cNvPr id="8" name="Titre 1">
            <a:extLst>
              <a:ext uri="{FF2B5EF4-FFF2-40B4-BE49-F238E27FC236}">
                <a16:creationId xmlns:a16="http://schemas.microsoft.com/office/drawing/2014/main" id="{655565BC-01A0-6046-B967-FCC1FAB788CB}"/>
              </a:ext>
            </a:extLst>
          </p:cNvPr>
          <p:cNvSpPr>
            <a:spLocks noGrp="1"/>
          </p:cNvSpPr>
          <p:nvPr>
            <p:ph type="title"/>
          </p:nvPr>
        </p:nvSpPr>
        <p:spPr>
          <a:xfrm>
            <a:off x="2736000" y="839129"/>
            <a:ext cx="9307559" cy="691551"/>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Cotisation Ordinale 2024 Sociétés d’architecture</a:t>
            </a:r>
            <a:endParaRPr lang="fr-FR" sz="3000" dirty="0"/>
          </a:p>
        </p:txBody>
      </p:sp>
    </p:spTree>
    <p:extLst>
      <p:ext uri="{BB962C8B-B14F-4D97-AF65-F5344CB8AC3E}">
        <p14:creationId xmlns:p14="http://schemas.microsoft.com/office/powerpoint/2010/main" val="2861581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6EBB834B-E9CF-FE44-BF89-5CC5B663CAB4}"/>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2" name="Image 11" descr="C:\Users\Comm\AppData\Local\Temp\logo_Re´duit te^te de lettre.png">
            <a:extLst>
              <a:ext uri="{FF2B5EF4-FFF2-40B4-BE49-F238E27FC236}">
                <a16:creationId xmlns:a16="http://schemas.microsoft.com/office/drawing/2014/main" id="{3F7C63BB-CAFF-0E4C-82D3-2937336D448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3328"/>
            <a:ext cx="2483485" cy="685800"/>
          </a:xfrm>
          <a:prstGeom prst="rect">
            <a:avLst/>
          </a:prstGeom>
          <a:noFill/>
          <a:ln>
            <a:noFill/>
          </a:ln>
        </p:spPr>
      </p:pic>
      <p:sp>
        <p:nvSpPr>
          <p:cNvPr id="8" name="Titre 1">
            <a:extLst>
              <a:ext uri="{FF2B5EF4-FFF2-40B4-BE49-F238E27FC236}">
                <a16:creationId xmlns:a16="http://schemas.microsoft.com/office/drawing/2014/main" id="{17447638-27E3-9C4B-B286-F078D0D261DD}"/>
              </a:ext>
            </a:extLst>
          </p:cNvPr>
          <p:cNvSpPr>
            <a:spLocks noGrp="1"/>
          </p:cNvSpPr>
          <p:nvPr>
            <p:ph type="title"/>
          </p:nvPr>
        </p:nvSpPr>
        <p:spPr>
          <a:xfrm>
            <a:off x="5525876" y="936000"/>
            <a:ext cx="6477724" cy="1065243"/>
          </a:xfrm>
        </p:spPr>
        <p:txBody>
          <a:bodyPr>
            <a:normAutofit fontScale="90000"/>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Réglementation</a:t>
            </a:r>
            <a:br>
              <a:rPr lang="fr-FR" sz="3000" b="1" dirty="0">
                <a:latin typeface="Helvetica" pitchFamily="2" charset="0"/>
                <a:ea typeface="Verdana" panose="020B0604030504040204" pitchFamily="34" charset="0"/>
                <a:cs typeface="Times New Roman" panose="02020603050405020304" pitchFamily="18" charset="0"/>
              </a:rPr>
            </a:br>
            <a:r>
              <a:rPr lang="fr-FR" sz="1800" i="1" dirty="0">
                <a:latin typeface="Helvetica" pitchFamily="2" charset="0"/>
                <a:ea typeface="Verdana" panose="020B0604030504040204" pitchFamily="34" charset="0"/>
                <a:cs typeface="Times New Roman" panose="02020603050405020304" pitchFamily="18" charset="0"/>
              </a:rPr>
              <a:t>Marc JOLY</a:t>
            </a:r>
            <a:endParaRPr lang="fr-FR" sz="1800" i="1" dirty="0"/>
          </a:p>
        </p:txBody>
      </p:sp>
    </p:spTree>
    <p:extLst>
      <p:ext uri="{BB962C8B-B14F-4D97-AF65-F5344CB8AC3E}">
        <p14:creationId xmlns:p14="http://schemas.microsoft.com/office/powerpoint/2010/main" val="418259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15000" y="843056"/>
            <a:ext cx="10515600" cy="773672"/>
          </a:xfrm>
        </p:spPr>
        <p:txBody>
          <a:bodyPr>
            <a:normAutofit/>
          </a:bodyPr>
          <a:lstStyle/>
          <a:p>
            <a:pPr algn="r"/>
            <a:r>
              <a:rPr lang="fr-FR" sz="2800" dirty="0"/>
              <a:t>Règlementation / Normes Rappel des enjeux</a:t>
            </a:r>
          </a:p>
        </p:txBody>
      </p:sp>
      <p:pic>
        <p:nvPicPr>
          <p:cNvPr id="4" name="Espace réservé du contenu 3"/>
          <p:cNvPicPr>
            <a:picLocks noGrp="1" noChangeAspect="1"/>
          </p:cNvPicPr>
          <p:nvPr>
            <p:ph idx="1"/>
          </p:nvPr>
        </p:nvPicPr>
        <p:blipFill>
          <a:blip r:embed="rId2"/>
          <a:stretch>
            <a:fillRect/>
          </a:stretch>
        </p:blipFill>
        <p:spPr>
          <a:xfrm>
            <a:off x="306953" y="1348835"/>
            <a:ext cx="4383830" cy="2743289"/>
          </a:xfrm>
          <a:prstGeom prst="rect">
            <a:avLst/>
          </a:prstGeom>
        </p:spPr>
      </p:pic>
      <p:pic>
        <p:nvPicPr>
          <p:cNvPr id="5" name="Image 4"/>
          <p:cNvPicPr>
            <a:picLocks noChangeAspect="1"/>
          </p:cNvPicPr>
          <p:nvPr/>
        </p:nvPicPr>
        <p:blipFill>
          <a:blip r:embed="rId3"/>
          <a:stretch>
            <a:fillRect/>
          </a:stretch>
        </p:blipFill>
        <p:spPr>
          <a:xfrm>
            <a:off x="6141420" y="1645161"/>
            <a:ext cx="3423550" cy="2409587"/>
          </a:xfrm>
          <a:prstGeom prst="rect">
            <a:avLst/>
          </a:prstGeom>
        </p:spPr>
      </p:pic>
      <p:pic>
        <p:nvPicPr>
          <p:cNvPr id="6" name="Image 5"/>
          <p:cNvPicPr>
            <a:picLocks noChangeAspect="1"/>
          </p:cNvPicPr>
          <p:nvPr/>
        </p:nvPicPr>
        <p:blipFill>
          <a:blip r:embed="rId4"/>
          <a:stretch>
            <a:fillRect/>
          </a:stretch>
        </p:blipFill>
        <p:spPr>
          <a:xfrm>
            <a:off x="328625" y="4083182"/>
            <a:ext cx="4871734" cy="2609858"/>
          </a:xfrm>
          <a:prstGeom prst="rect">
            <a:avLst/>
          </a:prstGeom>
        </p:spPr>
      </p:pic>
      <p:pic>
        <p:nvPicPr>
          <p:cNvPr id="7" name="Image 6"/>
          <p:cNvPicPr>
            <a:picLocks noChangeAspect="1"/>
          </p:cNvPicPr>
          <p:nvPr/>
        </p:nvPicPr>
        <p:blipFill>
          <a:blip r:embed="rId5"/>
          <a:stretch>
            <a:fillRect/>
          </a:stretch>
        </p:blipFill>
        <p:spPr>
          <a:xfrm>
            <a:off x="5414734" y="4295452"/>
            <a:ext cx="6054781" cy="2185317"/>
          </a:xfrm>
          <a:prstGeom prst="rect">
            <a:avLst/>
          </a:prstGeom>
        </p:spPr>
      </p:pic>
      <p:sp>
        <p:nvSpPr>
          <p:cNvPr id="8" name="ZoneTexte 7"/>
          <p:cNvSpPr txBox="1"/>
          <p:nvPr/>
        </p:nvSpPr>
        <p:spPr>
          <a:xfrm>
            <a:off x="1761066" y="1414644"/>
            <a:ext cx="836960" cy="276999"/>
          </a:xfrm>
          <a:prstGeom prst="rect">
            <a:avLst/>
          </a:prstGeom>
          <a:noFill/>
        </p:spPr>
        <p:txBody>
          <a:bodyPr wrap="none" rtlCol="0">
            <a:spAutoFit/>
          </a:bodyPr>
          <a:lstStyle/>
          <a:p>
            <a:r>
              <a:rPr lang="fr-FR" sz="1200" dirty="0"/>
              <a:t>Sinistralité</a:t>
            </a:r>
          </a:p>
        </p:txBody>
      </p:sp>
      <p:pic>
        <p:nvPicPr>
          <p:cNvPr id="3" name="Image 2" descr="C:\Users\Comm\AppData\Local\Temp\logo_Re´duit te^te de lettre.png">
            <a:extLst>
              <a:ext uri="{FF2B5EF4-FFF2-40B4-BE49-F238E27FC236}">
                <a16:creationId xmlns:a16="http://schemas.microsoft.com/office/drawing/2014/main" id="{08AAAAED-5E5B-8161-0A3B-A0E2EF7750F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2400" y="153328"/>
            <a:ext cx="2483485" cy="685800"/>
          </a:xfrm>
          <a:prstGeom prst="rect">
            <a:avLst/>
          </a:prstGeom>
          <a:noFill/>
          <a:ln>
            <a:noFill/>
          </a:ln>
        </p:spPr>
      </p:pic>
    </p:spTree>
    <p:extLst>
      <p:ext uri="{BB962C8B-B14F-4D97-AF65-F5344CB8AC3E}">
        <p14:creationId xmlns:p14="http://schemas.microsoft.com/office/powerpoint/2010/main" val="32735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79800" y="577321"/>
            <a:ext cx="10515600" cy="769408"/>
          </a:xfrm>
        </p:spPr>
        <p:txBody>
          <a:bodyPr>
            <a:normAutofit/>
          </a:bodyPr>
          <a:lstStyle/>
          <a:p>
            <a:pPr algn="r"/>
            <a:r>
              <a:rPr lang="fr-FR" sz="2400" b="1" dirty="0"/>
              <a:t>ACTION COARM 2024 – textes commentés CSCEE</a:t>
            </a:r>
          </a:p>
        </p:txBody>
      </p:sp>
      <p:sp>
        <p:nvSpPr>
          <p:cNvPr id="3" name="Espace réservé du contenu 2"/>
          <p:cNvSpPr>
            <a:spLocks noGrp="1"/>
          </p:cNvSpPr>
          <p:nvPr>
            <p:ph idx="1"/>
          </p:nvPr>
        </p:nvSpPr>
        <p:spPr>
          <a:xfrm>
            <a:off x="152400" y="1083941"/>
            <a:ext cx="10515600" cy="5771284"/>
          </a:xfrm>
        </p:spPr>
        <p:txBody>
          <a:bodyPr>
            <a:noAutofit/>
          </a:bodyPr>
          <a:lstStyle/>
          <a:p>
            <a:pPr marL="0" lvl="0" indent="0">
              <a:lnSpc>
                <a:spcPct val="120000"/>
              </a:lnSpc>
              <a:buNone/>
            </a:pPr>
            <a:r>
              <a:rPr lang="fr-FR" sz="1000" dirty="0"/>
              <a:t>Projet d'arrêté modifiant diverses dispositions des règlements de sécurité contre les risques d’incendie et de panique dans les établissements recevant du public, et pour la construction des immeubles de grande hauteur pris respectivement par l’arrêté du 25 juin 1980 et l’arrêté du 30 décembre 2011. / Projet de décret en Conseil d’État pris en application des articles L. 122-1-1 et L. 126-35-1 du code de la construction et de l’habitation et portant sur l’étude du potentiel de changement de destination et d’évolution préalable aux travaux de construction et de démolition d’un bâtiment  / Mise en œuvre la stratégie française pour l’énergie et le climat, Décret relatif à l’utilisation d’eaux impropres à la consommation humaine pour des usages domestiques pris en application de l’article L.1322-14 du code de la santé publique / Arrêté relatif aux conditions sanitaires d’utilisation d’eaux impropres à la consommation humaine pour des usages domestiques pris en application de l’article R. 1322-89 du code de la santé publique / Arrêté modifiant le cahier des charges des éco-organismes de la filière à responsabilité élargie du producteur des produits et matériaux de construction du secteur du bâtiment annexé à l’arrêté ministériel du 10 juin 2022 / modifiant le décret n° 2014-812 du 16 juillet 2014 pris pour l'application du second alinéa du 2 de l'article 200 quater du code général des impôts et du dernier alinéa du 2 du I de l'article 244 quater U du code général des impôts et modifiant le décret n° 2018-416 du 30 mai 2018 relatif aux conditions de qualification des auditeurs réalisant l'audit énergétique éligible au crédit d'impôt sur le revenu pour la transition énergétique prévues au dernier alinéa du 2 de l'article 200 quater du code général des impôts / Note de présentation des projets de textes réglementaires relatifs à la mise en place d’un dispositif d’agrément des organismes de qualification intervenant dans les domaines de la construction (en particulier le dispositif RGE), du photovoltaïque et des installations de recharge de véhicules électriques  / Projet de loi simplification, article 25, II / Autorisation de travaux en ERP. Le II de l’article 25 du projet de loi simplification ajoute un article L.122-3-1 au code de la construction et de l’habitation./ PJL Simplification : Favoriser les groupements momentanés d’entreprises pour les travaux de rénovation énergétique / Relatif au contenu et aux conditions d’attribution du label biosourcé prévu à l’article D.171-6 du code de la construction et de l’habitation / Arrêté modifiant l’arrêté du 10 avril 2020 relatif aux obligations d’actions de réduction des consommations d’énergie dans des bâtiments à usage tertiaire / Arrêté du modifiant les cahiers des charges des éco-organismes et des organismes coordonnateurs de la filière à responsabilité élargie du producteur des produits et matériaux de construction du secteur du bâtiment, annexés à l’arrêté ministériel du 10 juin 2022 / relatif aux règles de sécurité et aux dispositions techniques applicables aux structures provisoires et démontables installées à l’intérieur d’établissements recevant du public par les organisateurs des jeux Olympiques et Paralympiques de 2024</a:t>
            </a:r>
            <a:r>
              <a:rPr lang="fr-FR" sz="1000" b="1" dirty="0"/>
              <a:t> / </a:t>
            </a:r>
            <a:r>
              <a:rPr lang="fr-FR" sz="1000" dirty="0"/>
              <a:t>Arrêté n°	du définissant les suites à donner aux opérations de contrôle des diagnostiqueurs certifiés pour l’audit énergétique / Consultation du public sur le projet d’arrêté ministériel modifiant les cahiers des charges des éco-organismes et des organismes coordonnateurs de la filière à responsabilité élargie du producteur des produits et matériaux de construction du secteur du bâtiment annexés à l’arrêté ministériel du 10 juin 2022 / </a:t>
            </a:r>
            <a:r>
              <a:rPr lang="fr-FR" sz="1200" b="1" dirty="0">
                <a:solidFill>
                  <a:srgbClr val="FF0000"/>
                </a:solidFill>
              </a:rPr>
              <a:t>Arrêté relatif à la classification et à la prise en compte du risque de vents cycloniques dans la conception et la construction des bâtiments situés en Guadeloupe, en Martinique et à Mayotte</a:t>
            </a:r>
            <a:r>
              <a:rPr lang="fr-FR" sz="1000" dirty="0">
                <a:solidFill>
                  <a:srgbClr val="FF0000"/>
                </a:solidFill>
              </a:rPr>
              <a:t> </a:t>
            </a:r>
            <a:r>
              <a:rPr lang="fr-FR" sz="1000" dirty="0"/>
              <a:t>/ Arrêté définissant les critères de certification des diagnostiqueurs intervenant dans les domaines du diagnostic amiante, électricité, gaz, plomb et termite, de leurs organismes de formation et les exigences applicables aux organismes de certification / Note de Présentation - Arrêté définissant les critères de certification des diagnostiqueurs intervenant dans les domaines du diagnostic amiante, électricité, gaz, plomb et termite, de leurs organismes de formation et les exigences applicables aux organismes de certification / Décret modifiant le décret du 4 mai 2022 relatif à l'audit énergétique mentionné à l'article L. 126-28-1 du code de la construction et de l'habitation - note de présentation / Décret du modifiant le décret n° 2022-780 du 4 mai 2022 relatif à l'audit énergétique mentionné à l'article L. 126-28-1 du code de la construction et de l'habitation. </a:t>
            </a:r>
            <a:r>
              <a:rPr lang="fr-FR" sz="1200" b="1" dirty="0">
                <a:solidFill>
                  <a:srgbClr val="FF0000"/>
                </a:solidFill>
              </a:rPr>
              <a:t>/ RTAA performentielle, arrêté modifiant l’arrêté du 17 avril 2009 définissant les caractéristiques thermiques minimales des bâtiments d'habitation neufs dans les départements de la Guadeloupe, de la Martinique, de la Guyane et de La Réunion </a:t>
            </a:r>
            <a:r>
              <a:rPr lang="fr-FR" sz="1000" b="1" dirty="0"/>
              <a:t>/ </a:t>
            </a:r>
            <a:r>
              <a:rPr lang="fr-FR" sz="1000" dirty="0"/>
              <a:t>Projet de loi portant diverses dispositions d’adaptation au droit de l’Union européenne en matière économique, financière, environnementale, énergétique, de transport, de santé et de circulation des personnes / 1.a. Projet d’arrêté modifiant l’arrêté du 27 novembre 1991 fixant la notice descriptive prévue par les articles R. 231-4 et R. 232-4 du code de la construction et de l'habitation relatifs au contrat de construction d'une maison individuelle / Projet d’arrêté modifiant l’arrêté du 27 novembre 1991 fixant la notice descriptive prévue par les articles R. 231-4 et R. 232-4 du code de la construction et de l'habitation relatifs au contrat de construction d'une maison individuelle / 1.b. Projet de décret portant coordination et prorogation des adaptations aux règles de construction des logements applicables à Mayotte.</a:t>
            </a:r>
          </a:p>
        </p:txBody>
      </p:sp>
      <p:pic>
        <p:nvPicPr>
          <p:cNvPr id="4" name="Image 3" descr="C:\Users\Comm\AppData\Local\Temp\logo_Re´duit te^te de lettre.png">
            <a:extLst>
              <a:ext uri="{FF2B5EF4-FFF2-40B4-BE49-F238E27FC236}">
                <a16:creationId xmlns:a16="http://schemas.microsoft.com/office/drawing/2014/main" id="{9E63FC0E-8E3A-4314-B4D1-D961717C87A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3328"/>
            <a:ext cx="2483485" cy="685800"/>
          </a:xfrm>
          <a:prstGeom prst="rect">
            <a:avLst/>
          </a:prstGeom>
          <a:noFill/>
          <a:ln>
            <a:noFill/>
          </a:ln>
        </p:spPr>
      </p:pic>
    </p:spTree>
    <p:extLst>
      <p:ext uri="{BB962C8B-B14F-4D97-AF65-F5344CB8AC3E}">
        <p14:creationId xmlns:p14="http://schemas.microsoft.com/office/powerpoint/2010/main" val="812178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arvey, Irma, Jose ou Katia : d'où viennent les noms des ouragans ? -  Sciences et Aveni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2635" y="365127"/>
            <a:ext cx="3024620" cy="2265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rma, l'ouragan le plus puissant de l'histoire des Caraïb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2635" y="2630568"/>
            <a:ext cx="3025909" cy="1999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ouragan Irma ravage les Caraïb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2635" y="4630389"/>
            <a:ext cx="3019529" cy="20137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6 fois plus d'enfants déplacés par des tempêtes en 5 ans dans les Caraïbes  - Témoignages - Infos La Réun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2164" y="365126"/>
            <a:ext cx="2981394" cy="19885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es banques n'ont pas suffisamment intégré le risque lié au changement  climatique - BFM Bour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164" y="2284345"/>
            <a:ext cx="2956744" cy="21309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ANTILLES. Ouragan Irma : un nouveau bilan fait état de six mort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2172"/>
          <a:stretch/>
        </p:blipFill>
        <p:spPr bwMode="auto">
          <a:xfrm>
            <a:off x="5378544" y="4387735"/>
            <a:ext cx="2950364" cy="2292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Ouragan Irma: des dégâts déjà importants à Saint-Barthélémy et Saint-Mart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907" y="365125"/>
            <a:ext cx="3710850" cy="17039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Ouragan Irma : récit d'une nuit &quot;atroce&quot; pour les habitants de Saint-martin  et Saint-Bart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5287" y="2069087"/>
            <a:ext cx="3683038" cy="1841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L'ouragan Irma s'est abattu sur les îles Saint-Barthélemy et Saint-Martin :  impacts majeurs (suivi) – Planète Vivan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28907" y="3762043"/>
            <a:ext cx="3692030" cy="2882085"/>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2099490" y="980186"/>
            <a:ext cx="9802091" cy="1325563"/>
          </a:xfrm>
        </p:spPr>
        <p:txBody>
          <a:bodyPr>
            <a:normAutofit fontScale="90000"/>
          </a:bodyPr>
          <a:lstStyle/>
          <a:p>
            <a:pPr algn="r"/>
            <a:r>
              <a:rPr lang="fr-FR" b="1" dirty="0">
                <a:solidFill>
                  <a:schemeClr val="bg1"/>
                </a:solidFill>
              </a:rPr>
              <a:t>Les vents me sont moins qu'à vous redoutables.</a:t>
            </a:r>
            <a:br>
              <a:rPr lang="fr-FR" b="1" dirty="0">
                <a:solidFill>
                  <a:schemeClr val="bg1"/>
                </a:solidFill>
              </a:rPr>
            </a:br>
            <a:r>
              <a:rPr lang="fr-FR" b="1" dirty="0">
                <a:solidFill>
                  <a:schemeClr val="bg1"/>
                </a:solidFill>
              </a:rPr>
              <a:t>Je plie, et ne romps pas. (La Fontaine)</a:t>
            </a:r>
          </a:p>
        </p:txBody>
      </p:sp>
      <p:pic>
        <p:nvPicPr>
          <p:cNvPr id="4" name="Espace réservé du contenu 3">
            <a:extLst>
              <a:ext uri="{FF2B5EF4-FFF2-40B4-BE49-F238E27FC236}">
                <a16:creationId xmlns:a16="http://schemas.microsoft.com/office/drawing/2014/main" id="{55215674-AC89-4299-AEA7-9F69509D21C8}"/>
              </a:ext>
            </a:extLst>
          </p:cNvPr>
          <p:cNvPicPr>
            <a:picLocks noGrp="1" noChangeAspect="1"/>
          </p:cNvPicPr>
          <p:nvPr>
            <p:ph idx="1"/>
          </p:nvPr>
        </p:nvPicPr>
        <p:blipFill>
          <a:blip r:embed="rId11"/>
          <a:stretch>
            <a:fillRect/>
          </a:stretch>
        </p:blipFill>
        <p:spPr>
          <a:xfrm>
            <a:off x="152400" y="2470265"/>
            <a:ext cx="6225370" cy="3743902"/>
          </a:xfrm>
          <a:prstGeom prst="rect">
            <a:avLst/>
          </a:prstGeom>
        </p:spPr>
      </p:pic>
      <p:sp>
        <p:nvSpPr>
          <p:cNvPr id="5" name="Rectangle 4">
            <a:extLst>
              <a:ext uri="{FF2B5EF4-FFF2-40B4-BE49-F238E27FC236}">
                <a16:creationId xmlns:a16="http://schemas.microsoft.com/office/drawing/2014/main" id="{C993A9F1-E9B4-4E41-B229-03993ECDA848}"/>
              </a:ext>
            </a:extLst>
          </p:cNvPr>
          <p:cNvSpPr/>
          <p:nvPr/>
        </p:nvSpPr>
        <p:spPr>
          <a:xfrm>
            <a:off x="505182" y="4152610"/>
            <a:ext cx="1124989" cy="167085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CE58D95-C927-4E95-B354-FDBD16FB3155}"/>
              </a:ext>
            </a:extLst>
          </p:cNvPr>
          <p:cNvSpPr txBox="1"/>
          <p:nvPr/>
        </p:nvSpPr>
        <p:spPr>
          <a:xfrm>
            <a:off x="-27094" y="3690945"/>
            <a:ext cx="2339167" cy="461665"/>
          </a:xfrm>
          <a:prstGeom prst="rect">
            <a:avLst/>
          </a:prstGeom>
          <a:noFill/>
        </p:spPr>
        <p:txBody>
          <a:bodyPr wrap="square" rtlCol="0">
            <a:spAutoFit/>
          </a:bodyPr>
          <a:lstStyle/>
          <a:p>
            <a:pPr algn="ctr"/>
            <a:r>
              <a:rPr lang="fr-FR" sz="1200" dirty="0">
                <a:solidFill>
                  <a:srgbClr val="FF0000"/>
                </a:solidFill>
              </a:rPr>
              <a:t>LE RISQUE EST DANS</a:t>
            </a:r>
          </a:p>
          <a:p>
            <a:pPr algn="ctr"/>
            <a:r>
              <a:rPr lang="fr-FR" sz="1200" dirty="0">
                <a:solidFill>
                  <a:srgbClr val="FF0000"/>
                </a:solidFill>
              </a:rPr>
              <a:t>L’HABITAT DIFFUS</a:t>
            </a:r>
          </a:p>
        </p:txBody>
      </p:sp>
      <p:pic>
        <p:nvPicPr>
          <p:cNvPr id="3" name="Image 2" descr="C:\Users\Comm\AppData\Local\Temp\logo_Re´duit te^te de lettre.png">
            <a:extLst>
              <a:ext uri="{FF2B5EF4-FFF2-40B4-BE49-F238E27FC236}">
                <a16:creationId xmlns:a16="http://schemas.microsoft.com/office/drawing/2014/main" id="{3B30B454-065A-3887-98FC-B88E717E3AAD}"/>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52400" y="153328"/>
            <a:ext cx="2483485" cy="685800"/>
          </a:xfrm>
          <a:prstGeom prst="rect">
            <a:avLst/>
          </a:prstGeom>
          <a:noFill/>
          <a:ln>
            <a:noFill/>
          </a:ln>
        </p:spPr>
      </p:pic>
    </p:spTree>
    <p:extLst>
      <p:ext uri="{BB962C8B-B14F-4D97-AF65-F5344CB8AC3E}">
        <p14:creationId xmlns:p14="http://schemas.microsoft.com/office/powerpoint/2010/main" val="42977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6800" y="1031720"/>
            <a:ext cx="11542800" cy="763336"/>
          </a:xfrm>
        </p:spPr>
        <p:txBody>
          <a:bodyPr>
            <a:normAutofit fontScale="90000"/>
          </a:bodyPr>
          <a:lstStyle/>
          <a:p>
            <a:pPr algn="r"/>
            <a:r>
              <a:rPr lang="fr-FR" sz="2800" b="1" dirty="0"/>
              <a:t>"Entre le calcul et le bon sens, c’est toujours le bon sens qui a raison"  </a:t>
            </a:r>
            <a:br>
              <a:rPr lang="fr-FR" sz="2800" b="1" dirty="0"/>
            </a:br>
            <a:r>
              <a:rPr lang="fr-FR" sz="2800" b="1" dirty="0"/>
              <a:t> </a:t>
            </a:r>
            <a:r>
              <a:rPr lang="fr-FR" sz="2800" dirty="0"/>
              <a:t>(auteur inconnu)</a:t>
            </a:r>
          </a:p>
        </p:txBody>
      </p:sp>
      <p:pic>
        <p:nvPicPr>
          <p:cNvPr id="4" name="Espace réservé du contenu 3"/>
          <p:cNvPicPr>
            <a:picLocks noGrp="1" noChangeAspect="1"/>
          </p:cNvPicPr>
          <p:nvPr>
            <p:ph idx="1"/>
          </p:nvPr>
        </p:nvPicPr>
        <p:blipFill>
          <a:blip r:embed="rId2"/>
          <a:stretch>
            <a:fillRect/>
          </a:stretch>
        </p:blipFill>
        <p:spPr>
          <a:xfrm>
            <a:off x="152400" y="1795055"/>
            <a:ext cx="3913358" cy="4909617"/>
          </a:xfrm>
          <a:prstGeom prst="rect">
            <a:avLst/>
          </a:prstGeom>
        </p:spPr>
      </p:pic>
      <p:pic>
        <p:nvPicPr>
          <p:cNvPr id="5" name="Image 4"/>
          <p:cNvPicPr>
            <a:picLocks noChangeAspect="1"/>
          </p:cNvPicPr>
          <p:nvPr/>
        </p:nvPicPr>
        <p:blipFill>
          <a:blip r:embed="rId3"/>
          <a:stretch>
            <a:fillRect/>
          </a:stretch>
        </p:blipFill>
        <p:spPr>
          <a:xfrm>
            <a:off x="4065758" y="2292505"/>
            <a:ext cx="4495800" cy="3533775"/>
          </a:xfrm>
          <a:prstGeom prst="rect">
            <a:avLst/>
          </a:prstGeom>
        </p:spPr>
      </p:pic>
      <p:pic>
        <p:nvPicPr>
          <p:cNvPr id="3" name="Image 2" descr="C:\Users\Comm\AppData\Local\Temp\logo_Re´duit te^te de lettre.png">
            <a:extLst>
              <a:ext uri="{FF2B5EF4-FFF2-40B4-BE49-F238E27FC236}">
                <a16:creationId xmlns:a16="http://schemas.microsoft.com/office/drawing/2014/main" id="{4B95FE5F-6DF6-4055-F1B2-199A40A0F6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3328"/>
            <a:ext cx="2483485" cy="685800"/>
          </a:xfrm>
          <a:prstGeom prst="rect">
            <a:avLst/>
          </a:prstGeom>
          <a:noFill/>
          <a:ln>
            <a:noFill/>
          </a:ln>
        </p:spPr>
      </p:pic>
    </p:spTree>
    <p:extLst>
      <p:ext uri="{BB962C8B-B14F-4D97-AF65-F5344CB8AC3E}">
        <p14:creationId xmlns:p14="http://schemas.microsoft.com/office/powerpoint/2010/main" val="2185071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3EC8B8F-0FEE-2E42-915E-61C23024EC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581"/>
          <a:stretch/>
        </p:blipFill>
        <p:spPr bwMode="auto">
          <a:xfrm>
            <a:off x="4511998" y="2013066"/>
            <a:ext cx="6096002" cy="1931371"/>
          </a:xfrm>
          <a:prstGeom prst="rect">
            <a:avLst/>
          </a:prstGeom>
          <a:noFill/>
          <a:ln>
            <a:noFill/>
          </a:ln>
        </p:spPr>
      </p:pic>
      <p:pic>
        <p:nvPicPr>
          <p:cNvPr id="5" name="Image 4">
            <a:extLst>
              <a:ext uri="{FF2B5EF4-FFF2-40B4-BE49-F238E27FC236}">
                <a16:creationId xmlns:a16="http://schemas.microsoft.com/office/drawing/2014/main" id="{CE638412-B282-A84E-9444-14CADF223D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82" b="8921"/>
          <a:stretch/>
        </p:blipFill>
        <p:spPr bwMode="auto">
          <a:xfrm>
            <a:off x="-842402" y="2060218"/>
            <a:ext cx="6096001" cy="1615654"/>
          </a:xfrm>
          <a:prstGeom prst="rect">
            <a:avLst/>
          </a:prstGeom>
          <a:noFill/>
          <a:ln>
            <a:noFill/>
          </a:ln>
        </p:spPr>
      </p:pic>
      <p:pic>
        <p:nvPicPr>
          <p:cNvPr id="7" name="Image 6" descr="Une image contenant texte, capture d’écran, cercle, ligne&#10;&#10;Description générée automatiquement">
            <a:extLst>
              <a:ext uri="{FF2B5EF4-FFF2-40B4-BE49-F238E27FC236}">
                <a16:creationId xmlns:a16="http://schemas.microsoft.com/office/drawing/2014/main" id="{20F3B461-62A7-0949-B5A2-147859D14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50" y="109545"/>
            <a:ext cx="2568182" cy="733425"/>
          </a:xfrm>
          <a:prstGeom prst="rect">
            <a:avLst/>
          </a:prstGeom>
        </p:spPr>
      </p:pic>
      <p:sp>
        <p:nvSpPr>
          <p:cNvPr id="8" name="ZoneTexte 7">
            <a:extLst>
              <a:ext uri="{FF2B5EF4-FFF2-40B4-BE49-F238E27FC236}">
                <a16:creationId xmlns:a16="http://schemas.microsoft.com/office/drawing/2014/main" id="{B19149A6-224B-FF4A-B59B-93143EF8BF47}"/>
              </a:ext>
            </a:extLst>
          </p:cNvPr>
          <p:cNvSpPr txBox="1"/>
          <p:nvPr/>
        </p:nvSpPr>
        <p:spPr>
          <a:xfrm>
            <a:off x="5630150" y="802628"/>
            <a:ext cx="6400801" cy="646331"/>
          </a:xfrm>
          <a:prstGeom prst="rect">
            <a:avLst/>
          </a:prstGeom>
          <a:noFill/>
        </p:spPr>
        <p:txBody>
          <a:bodyPr wrap="square" rtlCol="0">
            <a:spAutoFit/>
          </a:bodyPr>
          <a:lstStyle/>
          <a:p>
            <a:pPr algn="r"/>
            <a:r>
              <a:rPr lang="fr-FR" b="1" dirty="0">
                <a:latin typeface="Swis721 BT" panose="020B0504020202020204" pitchFamily="34" charset="0"/>
              </a:rPr>
              <a:t>Résultats du questionnaire sur le  PCMI</a:t>
            </a:r>
          </a:p>
          <a:p>
            <a:pPr algn="r"/>
            <a:r>
              <a:rPr lang="fr-FR" i="1" dirty="0" err="1">
                <a:latin typeface="Swis721 BT" panose="020B0504020202020204" pitchFamily="34" charset="0"/>
              </a:rPr>
              <a:t>Dagmar</a:t>
            </a:r>
            <a:r>
              <a:rPr lang="fr-FR" i="1" dirty="0">
                <a:latin typeface="Swis721 BT" panose="020B0504020202020204" pitchFamily="34" charset="0"/>
              </a:rPr>
              <a:t> GROSS</a:t>
            </a:r>
          </a:p>
        </p:txBody>
      </p:sp>
      <p:pic>
        <p:nvPicPr>
          <p:cNvPr id="9" name="Image 8">
            <a:extLst>
              <a:ext uri="{FF2B5EF4-FFF2-40B4-BE49-F238E27FC236}">
                <a16:creationId xmlns:a16="http://schemas.microsoft.com/office/drawing/2014/main" id="{4D54B1E6-2915-1C4E-81EB-9C2154AF81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0963"/>
          <a:stretch/>
        </p:blipFill>
        <p:spPr bwMode="auto">
          <a:xfrm>
            <a:off x="-842402" y="4939513"/>
            <a:ext cx="6096000" cy="1908518"/>
          </a:xfrm>
          <a:prstGeom prst="rect">
            <a:avLst/>
          </a:prstGeom>
          <a:noFill/>
          <a:ln>
            <a:noFill/>
          </a:ln>
        </p:spPr>
      </p:pic>
      <p:graphicFrame>
        <p:nvGraphicFramePr>
          <p:cNvPr id="10" name="Graphique 9">
            <a:extLst>
              <a:ext uri="{FF2B5EF4-FFF2-40B4-BE49-F238E27FC236}">
                <a16:creationId xmlns:a16="http://schemas.microsoft.com/office/drawing/2014/main" id="{D2141C7F-A1B1-474C-B1E4-3117312D4B2D}"/>
              </a:ext>
            </a:extLst>
          </p:cNvPr>
          <p:cNvGraphicFramePr/>
          <p:nvPr>
            <p:extLst>
              <p:ext uri="{D42A27DB-BD31-4B8C-83A1-F6EECF244321}">
                <p14:modId xmlns:p14="http://schemas.microsoft.com/office/powerpoint/2010/main" val="280666245"/>
              </p:ext>
            </p:extLst>
          </p:nvPr>
        </p:nvGraphicFramePr>
        <p:xfrm>
          <a:off x="5568105" y="4734322"/>
          <a:ext cx="6623895" cy="2031418"/>
        </p:xfrm>
        <a:graphic>
          <a:graphicData uri="http://schemas.openxmlformats.org/drawingml/2006/chart">
            <c:chart xmlns:c="http://schemas.openxmlformats.org/drawingml/2006/chart" xmlns:r="http://schemas.openxmlformats.org/officeDocument/2006/relationships" r:id="rId6"/>
          </a:graphicData>
        </a:graphic>
      </p:graphicFrame>
      <p:sp>
        <p:nvSpPr>
          <p:cNvPr id="11" name="ZoneTexte 10">
            <a:extLst>
              <a:ext uri="{FF2B5EF4-FFF2-40B4-BE49-F238E27FC236}">
                <a16:creationId xmlns:a16="http://schemas.microsoft.com/office/drawing/2014/main" id="{FAB7DD53-CCBD-4C44-8635-F843FA824846}"/>
              </a:ext>
            </a:extLst>
          </p:cNvPr>
          <p:cNvSpPr txBox="1"/>
          <p:nvPr/>
        </p:nvSpPr>
        <p:spPr>
          <a:xfrm>
            <a:off x="5863172" y="4303277"/>
            <a:ext cx="7325032"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Communes ressortant du sondage:</a:t>
            </a:r>
          </a:p>
        </p:txBody>
      </p:sp>
      <p:sp>
        <p:nvSpPr>
          <p:cNvPr id="12" name="ZoneTexte 11">
            <a:extLst>
              <a:ext uri="{FF2B5EF4-FFF2-40B4-BE49-F238E27FC236}">
                <a16:creationId xmlns:a16="http://schemas.microsoft.com/office/drawing/2014/main" id="{F7BE3329-EACC-5C42-B8A7-BEE8CC221DA9}"/>
              </a:ext>
            </a:extLst>
          </p:cNvPr>
          <p:cNvSpPr txBox="1"/>
          <p:nvPr/>
        </p:nvSpPr>
        <p:spPr>
          <a:xfrm>
            <a:off x="95550" y="1663107"/>
            <a:ext cx="3014014"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Délais moyen pour l’obtention d’un PCMI:</a:t>
            </a:r>
          </a:p>
        </p:txBody>
      </p:sp>
      <p:sp>
        <p:nvSpPr>
          <p:cNvPr id="13" name="ZoneTexte 12">
            <a:extLst>
              <a:ext uri="{FF2B5EF4-FFF2-40B4-BE49-F238E27FC236}">
                <a16:creationId xmlns:a16="http://schemas.microsoft.com/office/drawing/2014/main" id="{DC6E5E14-6EA0-174E-93DA-BDB72083FFD0}"/>
              </a:ext>
            </a:extLst>
          </p:cNvPr>
          <p:cNvSpPr txBox="1"/>
          <p:nvPr/>
        </p:nvSpPr>
        <p:spPr>
          <a:xfrm>
            <a:off x="95550" y="4303278"/>
            <a:ext cx="4998758" cy="276999"/>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Demande des pièces complémentaires pour l’obtention d’un PCMI:</a:t>
            </a:r>
          </a:p>
        </p:txBody>
      </p:sp>
      <p:sp>
        <p:nvSpPr>
          <p:cNvPr id="14" name="ZoneTexte 13">
            <a:extLst>
              <a:ext uri="{FF2B5EF4-FFF2-40B4-BE49-F238E27FC236}">
                <a16:creationId xmlns:a16="http://schemas.microsoft.com/office/drawing/2014/main" id="{DD02CFB1-EF56-C447-A817-E97552B8C781}"/>
              </a:ext>
            </a:extLst>
          </p:cNvPr>
          <p:cNvSpPr txBox="1"/>
          <p:nvPr/>
        </p:nvSpPr>
        <p:spPr>
          <a:xfrm>
            <a:off x="5863172" y="1423392"/>
            <a:ext cx="4908028" cy="461665"/>
          </a:xfrm>
          <a:prstGeom prst="rect">
            <a:avLst/>
          </a:prstGeom>
          <a:noFill/>
        </p:spPr>
        <p:txBody>
          <a:bodyPr wrap="square" rtlCol="0">
            <a:spAutoFit/>
          </a:bodyPr>
          <a:lstStyle/>
          <a:p>
            <a:r>
              <a:rPr lang="fr-FR" sz="1200" dirty="0">
                <a:latin typeface="Arial" panose="020B0604020202020204" pitchFamily="34" charset="0"/>
                <a:cs typeface="Arial" panose="020B0604020202020204" pitchFamily="34" charset="0"/>
              </a:rPr>
              <a:t>Intervention des services d’Urbanisme sur des aspects architecturaux, ne relevant pas de la conformité au PLU:</a:t>
            </a:r>
          </a:p>
        </p:txBody>
      </p:sp>
    </p:spTree>
    <p:extLst>
      <p:ext uri="{BB962C8B-B14F-4D97-AF65-F5344CB8AC3E}">
        <p14:creationId xmlns:p14="http://schemas.microsoft.com/office/powerpoint/2010/main" val="1652347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Comm\AppData\Local\Temp\logo_Re´duit te^te de lettre.png">
            <a:extLst>
              <a:ext uri="{FF2B5EF4-FFF2-40B4-BE49-F238E27FC236}">
                <a16:creationId xmlns:a16="http://schemas.microsoft.com/office/drawing/2014/main" id="{907EF0D0-0CAB-1B4C-B9BE-0BD75234406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Titre 1">
            <a:extLst>
              <a:ext uri="{FF2B5EF4-FFF2-40B4-BE49-F238E27FC236}">
                <a16:creationId xmlns:a16="http://schemas.microsoft.com/office/drawing/2014/main" id="{01D53FF3-E81E-AA47-B9DA-95D1BB76D002}"/>
              </a:ext>
            </a:extLst>
          </p:cNvPr>
          <p:cNvSpPr>
            <a:spLocks noGrp="1"/>
          </p:cNvSpPr>
          <p:nvPr>
            <p:ph type="title"/>
          </p:nvPr>
        </p:nvSpPr>
        <p:spPr>
          <a:xfrm>
            <a:off x="5832534" y="695129"/>
            <a:ext cx="6211024" cy="1191271"/>
          </a:xfrm>
        </p:spPr>
        <p:txBody>
          <a:bodyPr>
            <a:normAutofit/>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Stratégie politique</a:t>
            </a:r>
            <a:br>
              <a:rPr lang="fr-FR" sz="3000" b="1" dirty="0">
                <a:latin typeface="Helvetica" pitchFamily="2" charset="0"/>
                <a:ea typeface="Verdana" panose="020B0604030504040204" pitchFamily="34" charset="0"/>
                <a:cs typeface="Times New Roman" panose="02020603050405020304" pitchFamily="18" charset="0"/>
              </a:rPr>
            </a:br>
            <a:r>
              <a:rPr lang="fr-FR" sz="1800" i="1" dirty="0">
                <a:latin typeface="Helvetica" pitchFamily="2" charset="0"/>
                <a:ea typeface="Verdana" panose="020B0604030504040204" pitchFamily="34" charset="0"/>
                <a:cs typeface="Times New Roman" panose="02020603050405020304" pitchFamily="18" charset="0"/>
              </a:rPr>
              <a:t>Maxence LEFEBVRE</a:t>
            </a:r>
            <a:endParaRPr lang="fr-FR" sz="1800" i="1" dirty="0"/>
          </a:p>
        </p:txBody>
      </p:sp>
    </p:spTree>
    <p:extLst>
      <p:ext uri="{BB962C8B-B14F-4D97-AF65-F5344CB8AC3E}">
        <p14:creationId xmlns:p14="http://schemas.microsoft.com/office/powerpoint/2010/main" val="2676116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FAE0E9C5-95AF-6740-9DA0-E97A5E273BF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5" name="Espace réservé du contenu 2">
            <a:extLst>
              <a:ext uri="{FF2B5EF4-FFF2-40B4-BE49-F238E27FC236}">
                <a16:creationId xmlns:a16="http://schemas.microsoft.com/office/drawing/2014/main" id="{D4775397-7C24-694E-BADC-76B5FDC9E8AF}"/>
              </a:ext>
            </a:extLst>
          </p:cNvPr>
          <p:cNvSpPr>
            <a:spLocks noGrp="1"/>
          </p:cNvSpPr>
          <p:nvPr>
            <p:ph idx="1"/>
          </p:nvPr>
        </p:nvSpPr>
        <p:spPr>
          <a:xfrm>
            <a:off x="360963" y="1210284"/>
            <a:ext cx="11682149" cy="5362931"/>
          </a:xfrm>
        </p:spPr>
        <p:txBody>
          <a:bodyPr>
            <a:normAutofit/>
          </a:bodyPr>
          <a:lstStyle/>
          <a:p>
            <a:pPr marL="0" indent="0">
              <a:buNone/>
            </a:pPr>
            <a:br>
              <a:rPr lang="fr-FR" dirty="0"/>
            </a:br>
            <a:endParaRPr lang="fr-FR" dirty="0"/>
          </a:p>
        </p:txBody>
      </p:sp>
      <p:sp>
        <p:nvSpPr>
          <p:cNvPr id="6" name="Rectangle 2">
            <a:extLst>
              <a:ext uri="{FF2B5EF4-FFF2-40B4-BE49-F238E27FC236}">
                <a16:creationId xmlns:a16="http://schemas.microsoft.com/office/drawing/2014/main" id="{4F734731-06FC-0F41-AA9E-2E0E302519ED}"/>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12" name="Objet 11">
            <a:extLst>
              <a:ext uri="{FF2B5EF4-FFF2-40B4-BE49-F238E27FC236}">
                <a16:creationId xmlns:a16="http://schemas.microsoft.com/office/drawing/2014/main" id="{FD14882A-7071-1844-A9F4-864423618920}"/>
              </a:ext>
            </a:extLst>
          </p:cNvPr>
          <p:cNvGraphicFramePr>
            <a:graphicFrameLocks noChangeAspect="1"/>
          </p:cNvGraphicFramePr>
          <p:nvPr>
            <p:extLst>
              <p:ext uri="{D42A27DB-BD31-4B8C-83A1-F6EECF244321}">
                <p14:modId xmlns:p14="http://schemas.microsoft.com/office/powerpoint/2010/main" val="424652163"/>
              </p:ext>
            </p:extLst>
          </p:nvPr>
        </p:nvGraphicFramePr>
        <p:xfrm>
          <a:off x="148442" y="1210283"/>
          <a:ext cx="10920766" cy="5647715"/>
        </p:xfrm>
        <a:graphic>
          <a:graphicData uri="http://schemas.openxmlformats.org/presentationml/2006/ole">
            <mc:AlternateContent xmlns:mc="http://schemas.openxmlformats.org/markup-compatibility/2006">
              <mc:Choice xmlns:v="urn:schemas-microsoft-com:vml" Requires="v">
                <p:oleObj spid="_x0000_s1038" name="Document" r:id="rId4" imgW="9994900" imgH="5168900" progId="Word.Document.12">
                  <p:embed/>
                </p:oleObj>
              </mc:Choice>
              <mc:Fallback>
                <p:oleObj name="Document" r:id="rId4" imgW="9994900" imgH="5168900" progId="Word.Document.12">
                  <p:embed/>
                  <p:pic>
                    <p:nvPicPr>
                      <p:cNvPr id="0" name=""/>
                      <p:cNvPicPr/>
                      <p:nvPr/>
                    </p:nvPicPr>
                    <p:blipFill>
                      <a:blip r:embed="rId5"/>
                      <a:stretch>
                        <a:fillRect/>
                      </a:stretch>
                    </p:blipFill>
                    <p:spPr>
                      <a:xfrm>
                        <a:off x="148442" y="1210283"/>
                        <a:ext cx="10920766" cy="5647715"/>
                      </a:xfrm>
                      <a:prstGeom prst="rect">
                        <a:avLst/>
                      </a:prstGeom>
                    </p:spPr>
                  </p:pic>
                </p:oleObj>
              </mc:Fallback>
            </mc:AlternateContent>
          </a:graphicData>
        </a:graphic>
      </p:graphicFrame>
      <p:sp>
        <p:nvSpPr>
          <p:cNvPr id="7" name="Titre 1">
            <a:extLst>
              <a:ext uri="{FF2B5EF4-FFF2-40B4-BE49-F238E27FC236}">
                <a16:creationId xmlns:a16="http://schemas.microsoft.com/office/drawing/2014/main" id="{77A1B432-A6D8-B745-A0E3-1FCE4435CE04}"/>
              </a:ext>
            </a:extLst>
          </p:cNvPr>
          <p:cNvSpPr>
            <a:spLocks noGrp="1"/>
          </p:cNvSpPr>
          <p:nvPr>
            <p:ph type="title"/>
          </p:nvPr>
        </p:nvSpPr>
        <p:spPr>
          <a:xfrm>
            <a:off x="5723048" y="617162"/>
            <a:ext cx="6199943" cy="1186243"/>
          </a:xfrm>
        </p:spPr>
        <p:txBody>
          <a:bodyPr>
            <a:normAutofit/>
          </a:bodyPr>
          <a:lstStyle/>
          <a:p>
            <a:pPr marL="93663" algn="r"/>
            <a:r>
              <a:rPr lang="fr-FR" sz="3000" b="1" dirty="0">
                <a:latin typeface="Helvetica" pitchFamily="2" charset="0"/>
                <a:ea typeface="Verdana" panose="020B0604030504040204" pitchFamily="34" charset="0"/>
                <a:cs typeface="Times New Roman" panose="02020603050405020304" pitchFamily="18" charset="0"/>
              </a:rPr>
              <a:t>Les élus</a:t>
            </a:r>
            <a:endParaRPr lang="fr-FR" sz="3000" dirty="0"/>
          </a:p>
        </p:txBody>
      </p:sp>
    </p:spTree>
    <p:extLst>
      <p:ext uri="{BB962C8B-B14F-4D97-AF65-F5344CB8AC3E}">
        <p14:creationId xmlns:p14="http://schemas.microsoft.com/office/powerpoint/2010/main" val="3719027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9F5176DA-5A6F-9843-AF1F-354776303DF7}"/>
              </a:ext>
            </a:extLst>
          </p:cNvPr>
          <p:cNvSpPr txBox="1">
            <a:spLocks/>
          </p:cNvSpPr>
          <p:nvPr/>
        </p:nvSpPr>
        <p:spPr>
          <a:xfrm>
            <a:off x="1804280" y="625798"/>
            <a:ext cx="10271273" cy="1793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fr-FR" sz="800" b="1" dirty="0">
              <a:solidFill>
                <a:srgbClr val="FF0000"/>
              </a:solidFill>
            </a:endParaRPr>
          </a:p>
          <a:p>
            <a:pPr algn="r">
              <a:lnSpc>
                <a:spcPct val="100000"/>
              </a:lnSpc>
            </a:pPr>
            <a:r>
              <a:rPr lang="fr-FR" sz="2800" i="1" dirty="0">
                <a:latin typeface="Helvetica" pitchFamily="2" charset="0"/>
                <a:cs typeface="Times New Roman" panose="02020603050405020304" pitchFamily="18" charset="0"/>
              </a:rPr>
              <a:t>Retour sur… </a:t>
            </a:r>
            <a:r>
              <a:rPr lang="fr-FR" sz="2800" b="1" dirty="0">
                <a:latin typeface="Helvetica" pitchFamily="2" charset="0"/>
                <a:cs typeface="Times New Roman" panose="02020603050405020304" pitchFamily="18" charset="0"/>
              </a:rPr>
              <a:t>Missions 974 et 976 en décembre 2023</a:t>
            </a:r>
            <a:br>
              <a:rPr lang="fr-FR" sz="2800" dirty="0">
                <a:latin typeface="Helvetica" pitchFamily="2" charset="0"/>
                <a:cs typeface="Times New Roman" panose="02020603050405020304" pitchFamily="18" charset="0"/>
              </a:rPr>
            </a:br>
            <a:r>
              <a:rPr lang="fr-FR" sz="2000" dirty="0">
                <a:latin typeface="Helvetica" pitchFamily="2" charset="0"/>
                <a:cs typeface="Times New Roman" panose="02020603050405020304" pitchFamily="18" charset="0"/>
              </a:rPr>
              <a:t>Coorganisées (CNOA/COARM)</a:t>
            </a:r>
          </a:p>
          <a:p>
            <a:pPr algn="ctr">
              <a:lnSpc>
                <a:spcPct val="100000"/>
              </a:lnSpc>
            </a:pPr>
            <a:br>
              <a:rPr lang="fr-FR" sz="2400" dirty="0">
                <a:latin typeface="Times New Roman" panose="02020603050405020304" pitchFamily="18" charset="0"/>
                <a:cs typeface="Times New Roman" panose="02020603050405020304" pitchFamily="18" charset="0"/>
              </a:rPr>
            </a:br>
            <a:endParaRPr lang="fr-FR" sz="2400" dirty="0">
              <a:solidFill>
                <a:srgbClr val="FF0000"/>
              </a:solidFill>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5FB745BC-2E71-7F4B-B909-8DB1BDE9884F}"/>
              </a:ext>
            </a:extLst>
          </p:cNvPr>
          <p:cNvPicPr>
            <a:picLocks noChangeAspect="1"/>
          </p:cNvPicPr>
          <p:nvPr/>
        </p:nvPicPr>
        <p:blipFill rotWithShape="1">
          <a:blip r:embed="rId3"/>
          <a:srcRect l="5539"/>
          <a:stretch/>
        </p:blipFill>
        <p:spPr>
          <a:xfrm>
            <a:off x="4040140" y="1518255"/>
            <a:ext cx="3657026" cy="2177668"/>
          </a:xfrm>
          <a:prstGeom prst="rect">
            <a:avLst/>
          </a:prstGeom>
        </p:spPr>
      </p:pic>
      <p:pic>
        <p:nvPicPr>
          <p:cNvPr id="8" name="Image 7">
            <a:extLst>
              <a:ext uri="{FF2B5EF4-FFF2-40B4-BE49-F238E27FC236}">
                <a16:creationId xmlns:a16="http://schemas.microsoft.com/office/drawing/2014/main" id="{BC5C52EC-DAF4-4941-9D26-847A9249E3F2}"/>
              </a:ext>
            </a:extLst>
          </p:cNvPr>
          <p:cNvPicPr>
            <a:picLocks noChangeAspect="1"/>
          </p:cNvPicPr>
          <p:nvPr/>
        </p:nvPicPr>
        <p:blipFill>
          <a:blip r:embed="rId4"/>
          <a:stretch>
            <a:fillRect/>
          </a:stretch>
        </p:blipFill>
        <p:spPr>
          <a:xfrm>
            <a:off x="6507684" y="4105293"/>
            <a:ext cx="3076908" cy="2307681"/>
          </a:xfrm>
          <a:prstGeom prst="rect">
            <a:avLst/>
          </a:prstGeom>
        </p:spPr>
      </p:pic>
      <p:pic>
        <p:nvPicPr>
          <p:cNvPr id="9" name="Image 8">
            <a:extLst>
              <a:ext uri="{FF2B5EF4-FFF2-40B4-BE49-F238E27FC236}">
                <a16:creationId xmlns:a16="http://schemas.microsoft.com/office/drawing/2014/main" id="{419434C1-13D2-7041-9301-670430CE8AC3}"/>
              </a:ext>
            </a:extLst>
          </p:cNvPr>
          <p:cNvPicPr>
            <a:picLocks noChangeAspect="1"/>
          </p:cNvPicPr>
          <p:nvPr/>
        </p:nvPicPr>
        <p:blipFill rotWithShape="1">
          <a:blip r:embed="rId5"/>
          <a:srcRect l="10305" b="10305"/>
          <a:stretch/>
        </p:blipFill>
        <p:spPr>
          <a:xfrm>
            <a:off x="423300" y="3749153"/>
            <a:ext cx="3270143" cy="2452608"/>
          </a:xfrm>
          <a:prstGeom prst="rect">
            <a:avLst/>
          </a:prstGeom>
        </p:spPr>
      </p:pic>
      <p:pic>
        <p:nvPicPr>
          <p:cNvPr id="10" name="Image 9">
            <a:extLst>
              <a:ext uri="{FF2B5EF4-FFF2-40B4-BE49-F238E27FC236}">
                <a16:creationId xmlns:a16="http://schemas.microsoft.com/office/drawing/2014/main" id="{B4E520B1-9AED-4842-8F4E-DA81A06F85E3}"/>
              </a:ext>
            </a:extLst>
          </p:cNvPr>
          <p:cNvPicPr>
            <a:picLocks noChangeAspect="1"/>
          </p:cNvPicPr>
          <p:nvPr/>
        </p:nvPicPr>
        <p:blipFill>
          <a:blip r:embed="rId6"/>
          <a:stretch>
            <a:fillRect/>
          </a:stretch>
        </p:blipFill>
        <p:spPr>
          <a:xfrm>
            <a:off x="4025821" y="3866400"/>
            <a:ext cx="2306474" cy="2854351"/>
          </a:xfrm>
          <a:prstGeom prst="rect">
            <a:avLst/>
          </a:prstGeom>
        </p:spPr>
      </p:pic>
      <p:pic>
        <p:nvPicPr>
          <p:cNvPr id="12" name="Image 11">
            <a:extLst>
              <a:ext uri="{FF2B5EF4-FFF2-40B4-BE49-F238E27FC236}">
                <a16:creationId xmlns:a16="http://schemas.microsoft.com/office/drawing/2014/main" id="{23CDCFF5-468F-D04E-A030-F7C4F3F54689}"/>
              </a:ext>
            </a:extLst>
          </p:cNvPr>
          <p:cNvPicPr>
            <a:picLocks noChangeAspect="1"/>
          </p:cNvPicPr>
          <p:nvPr/>
        </p:nvPicPr>
        <p:blipFill rotWithShape="1">
          <a:blip r:embed="rId7"/>
          <a:srcRect t="42218" r="15993" b="433"/>
          <a:stretch/>
        </p:blipFill>
        <p:spPr>
          <a:xfrm>
            <a:off x="423301" y="1512900"/>
            <a:ext cx="3270143" cy="1813691"/>
          </a:xfrm>
          <a:prstGeom prst="rect">
            <a:avLst/>
          </a:prstGeom>
        </p:spPr>
      </p:pic>
      <p:sp>
        <p:nvSpPr>
          <p:cNvPr id="2" name="ZoneTexte 1">
            <a:extLst>
              <a:ext uri="{FF2B5EF4-FFF2-40B4-BE49-F238E27FC236}">
                <a16:creationId xmlns:a16="http://schemas.microsoft.com/office/drawing/2014/main" id="{B28874FC-7135-5F41-A29D-CC6136ABD88E}"/>
              </a:ext>
            </a:extLst>
          </p:cNvPr>
          <p:cNvSpPr txBox="1"/>
          <p:nvPr/>
        </p:nvSpPr>
        <p:spPr>
          <a:xfrm>
            <a:off x="-12475" y="3326591"/>
            <a:ext cx="4141693" cy="307777"/>
          </a:xfrm>
          <a:prstGeom prst="rect">
            <a:avLst/>
          </a:prstGeom>
          <a:noFill/>
        </p:spPr>
        <p:txBody>
          <a:bodyPr wrap="square" rtlCol="0">
            <a:spAutoFit/>
          </a:bodyPr>
          <a:lstStyle/>
          <a:p>
            <a:pPr algn="ctr"/>
            <a:r>
              <a:rPr lang="fr-FR" sz="1400" dirty="0">
                <a:latin typeface="Helvetica" pitchFamily="2" charset="0"/>
              </a:rPr>
              <a:t>Visite de Mme Elisabeth BORNE à Mayotte</a:t>
            </a:r>
          </a:p>
        </p:txBody>
      </p:sp>
      <p:sp>
        <p:nvSpPr>
          <p:cNvPr id="3" name="ZoneTexte 2">
            <a:extLst>
              <a:ext uri="{FF2B5EF4-FFF2-40B4-BE49-F238E27FC236}">
                <a16:creationId xmlns:a16="http://schemas.microsoft.com/office/drawing/2014/main" id="{C8E7E711-34A1-5744-96E7-0146FF418070}"/>
              </a:ext>
            </a:extLst>
          </p:cNvPr>
          <p:cNvSpPr txBox="1"/>
          <p:nvPr/>
        </p:nvSpPr>
        <p:spPr>
          <a:xfrm>
            <a:off x="5391475" y="6412974"/>
            <a:ext cx="6140116" cy="307777"/>
          </a:xfrm>
          <a:prstGeom prst="rect">
            <a:avLst/>
          </a:prstGeom>
          <a:noFill/>
        </p:spPr>
        <p:txBody>
          <a:bodyPr wrap="square" rtlCol="0">
            <a:spAutoFit/>
          </a:bodyPr>
          <a:lstStyle/>
          <a:p>
            <a:pPr algn="ctr"/>
            <a:r>
              <a:rPr lang="fr-FR" sz="1400" dirty="0">
                <a:latin typeface="Helvetica" pitchFamily="2" charset="0"/>
              </a:rPr>
              <a:t>Délégation du CNOA à Mayotte et à La Réunion</a:t>
            </a:r>
          </a:p>
        </p:txBody>
      </p:sp>
      <p:pic>
        <p:nvPicPr>
          <p:cNvPr id="11" name="Image 10" descr="C:\Users\Comm\AppData\Local\Temp\logo_Re´duit te^te de lettre.png">
            <a:extLst>
              <a:ext uri="{FF2B5EF4-FFF2-40B4-BE49-F238E27FC236}">
                <a16:creationId xmlns:a16="http://schemas.microsoft.com/office/drawing/2014/main" id="{8BC7C41F-77E3-9746-B31E-C2267F54A79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5" name="Image 4">
            <a:extLst>
              <a:ext uri="{FF2B5EF4-FFF2-40B4-BE49-F238E27FC236}">
                <a16:creationId xmlns:a16="http://schemas.microsoft.com/office/drawing/2014/main" id="{0F7FD2FB-1C09-48F7-A86E-15110678C5B6}"/>
              </a:ext>
            </a:extLst>
          </p:cNvPr>
          <p:cNvPicPr>
            <a:picLocks noChangeAspect="1"/>
          </p:cNvPicPr>
          <p:nvPr/>
        </p:nvPicPr>
        <p:blipFill rotWithShape="1">
          <a:blip r:embed="rId9"/>
          <a:srcRect l="18616" t="9380" b="9235"/>
          <a:stretch/>
        </p:blipFill>
        <p:spPr>
          <a:xfrm>
            <a:off x="8010845" y="1844918"/>
            <a:ext cx="1573747" cy="2098329"/>
          </a:xfrm>
          <a:prstGeom prst="rect">
            <a:avLst/>
          </a:prstGeom>
        </p:spPr>
      </p:pic>
    </p:spTree>
    <p:extLst>
      <p:ext uri="{BB962C8B-B14F-4D97-AF65-F5344CB8AC3E}">
        <p14:creationId xmlns:p14="http://schemas.microsoft.com/office/powerpoint/2010/main" val="7083104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6">
            <a:extLst>
              <a:ext uri="{FF2B5EF4-FFF2-40B4-BE49-F238E27FC236}">
                <a16:creationId xmlns:a16="http://schemas.microsoft.com/office/drawing/2014/main" id="{9BB4BE16-09F6-E04A-AA05-06F1C6F7E59C}"/>
              </a:ext>
            </a:extLst>
          </p:cNvPr>
          <p:cNvSpPr txBox="1">
            <a:spLocks/>
          </p:cNvSpPr>
          <p:nvPr/>
        </p:nvSpPr>
        <p:spPr>
          <a:xfrm>
            <a:off x="2952000" y="625241"/>
            <a:ext cx="9057912" cy="1510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fr-FR" sz="2800" b="1" dirty="0">
                <a:latin typeface="Helvetica" pitchFamily="2" charset="0"/>
              </a:rPr>
              <a:t>Visite du Préfet de La Réunion au siège du COARM</a:t>
            </a:r>
          </a:p>
          <a:p>
            <a:pPr algn="r">
              <a:lnSpc>
                <a:spcPct val="100000"/>
              </a:lnSpc>
            </a:pPr>
            <a:r>
              <a:rPr lang="fr-FR" sz="1800" dirty="0">
                <a:latin typeface="Helvetica" pitchFamily="2" charset="0"/>
              </a:rPr>
              <a:t>Le 27 mars 2024 (</a:t>
            </a:r>
            <a:r>
              <a:rPr lang="fr-FR" sz="1800" i="1" dirty="0" err="1">
                <a:latin typeface="Helvetica" pitchFamily="2" charset="0"/>
              </a:rPr>
              <a:t>Eric</a:t>
            </a:r>
            <a:r>
              <a:rPr lang="fr-FR" sz="1800" i="1" dirty="0">
                <a:latin typeface="Helvetica" pitchFamily="2" charset="0"/>
              </a:rPr>
              <a:t> HUGEL)</a:t>
            </a:r>
            <a:br>
              <a:rPr lang="fr-FR" sz="1800" dirty="0">
                <a:latin typeface="Helvetica" pitchFamily="2" charset="0"/>
              </a:rPr>
            </a:br>
            <a:endParaRPr lang="fr-FR" sz="1800" dirty="0">
              <a:solidFill>
                <a:srgbClr val="FF0000"/>
              </a:solidFill>
              <a:latin typeface="Helvetica" pitchFamily="2" charset="0"/>
            </a:endParaRPr>
          </a:p>
        </p:txBody>
      </p:sp>
      <p:pic>
        <p:nvPicPr>
          <p:cNvPr id="8" name="Image 7">
            <a:extLst>
              <a:ext uri="{FF2B5EF4-FFF2-40B4-BE49-F238E27FC236}">
                <a16:creationId xmlns:a16="http://schemas.microsoft.com/office/drawing/2014/main" id="{98A3FD7F-B056-D949-B34F-950BC66F5911}"/>
              </a:ext>
            </a:extLst>
          </p:cNvPr>
          <p:cNvPicPr>
            <a:picLocks noChangeAspect="1"/>
          </p:cNvPicPr>
          <p:nvPr/>
        </p:nvPicPr>
        <p:blipFill rotWithShape="1">
          <a:blip r:embed="rId2"/>
          <a:srcRect l="8054" t="20302" r="6434" b="11913"/>
          <a:stretch/>
        </p:blipFill>
        <p:spPr>
          <a:xfrm rot="640690">
            <a:off x="94071" y="1772533"/>
            <a:ext cx="5265791" cy="3130657"/>
          </a:xfrm>
          <a:prstGeom prst="rect">
            <a:avLst/>
          </a:prstGeom>
          <a:scene3d>
            <a:camera prst="orthographicFront">
              <a:rot lat="0" lon="600000" rev="600000"/>
            </a:camera>
            <a:lightRig rig="threePt" dir="t"/>
          </a:scene3d>
        </p:spPr>
      </p:pic>
      <p:pic>
        <p:nvPicPr>
          <p:cNvPr id="10" name="Image 9">
            <a:extLst>
              <a:ext uri="{FF2B5EF4-FFF2-40B4-BE49-F238E27FC236}">
                <a16:creationId xmlns:a16="http://schemas.microsoft.com/office/drawing/2014/main" id="{7E026F7C-F029-FA4D-B87D-54E836BE5829}"/>
              </a:ext>
            </a:extLst>
          </p:cNvPr>
          <p:cNvPicPr>
            <a:picLocks noChangeAspect="1"/>
          </p:cNvPicPr>
          <p:nvPr/>
        </p:nvPicPr>
        <p:blipFill rotWithShape="1">
          <a:blip r:embed="rId3"/>
          <a:srcRect l="2825" t="23277" r="7007" b="17966"/>
          <a:stretch/>
        </p:blipFill>
        <p:spPr>
          <a:xfrm>
            <a:off x="5422333" y="1809710"/>
            <a:ext cx="5927628" cy="3134338"/>
          </a:xfrm>
          <a:prstGeom prst="rect">
            <a:avLst/>
          </a:prstGeom>
        </p:spPr>
      </p:pic>
      <p:sp>
        <p:nvSpPr>
          <p:cNvPr id="2" name="ZoneTexte 1">
            <a:extLst>
              <a:ext uri="{FF2B5EF4-FFF2-40B4-BE49-F238E27FC236}">
                <a16:creationId xmlns:a16="http://schemas.microsoft.com/office/drawing/2014/main" id="{2CF5FADE-AE29-4348-B1EB-54C856DA24C3}"/>
              </a:ext>
            </a:extLst>
          </p:cNvPr>
          <p:cNvSpPr txBox="1"/>
          <p:nvPr/>
        </p:nvSpPr>
        <p:spPr>
          <a:xfrm rot="637726">
            <a:off x="3080" y="4966794"/>
            <a:ext cx="5265793" cy="523220"/>
          </a:xfrm>
          <a:prstGeom prst="rect">
            <a:avLst/>
          </a:prstGeom>
          <a:noFill/>
          <a:scene3d>
            <a:camera prst="orthographicFront">
              <a:rot lat="0" lon="600000" rev="600000"/>
            </a:camera>
            <a:lightRig rig="threePt" dir="t"/>
          </a:scene3d>
        </p:spPr>
        <p:txBody>
          <a:bodyPr wrap="square" rtlCol="0">
            <a:spAutoFit/>
          </a:bodyPr>
          <a:lstStyle/>
          <a:p>
            <a:r>
              <a:rPr lang="fr-FR" sz="1400" dirty="0">
                <a:latin typeface="Helvetica" pitchFamily="2" charset="0"/>
              </a:rPr>
              <a:t>De gauche à droite : M. Lefebvre, , S. Cathala (DEAL), J. Filippini (Préfet), M. Martineau, E. </a:t>
            </a:r>
            <a:r>
              <a:rPr lang="fr-FR" sz="1400" dirty="0" err="1">
                <a:latin typeface="Helvetica" pitchFamily="2" charset="0"/>
              </a:rPr>
              <a:t>Hugel</a:t>
            </a:r>
            <a:r>
              <a:rPr lang="fr-FR" sz="1400" dirty="0">
                <a:latin typeface="Helvetica" pitchFamily="2" charset="0"/>
              </a:rPr>
              <a:t>, M. Joly </a:t>
            </a:r>
          </a:p>
        </p:txBody>
      </p:sp>
      <p:sp>
        <p:nvSpPr>
          <p:cNvPr id="3" name="Rectangle 2">
            <a:extLst>
              <a:ext uri="{FF2B5EF4-FFF2-40B4-BE49-F238E27FC236}">
                <a16:creationId xmlns:a16="http://schemas.microsoft.com/office/drawing/2014/main" id="{47DE395F-3F53-A34F-8687-DEC71060B247}"/>
              </a:ext>
            </a:extLst>
          </p:cNvPr>
          <p:cNvSpPr/>
          <p:nvPr/>
        </p:nvSpPr>
        <p:spPr>
          <a:xfrm>
            <a:off x="5422333" y="5022996"/>
            <a:ext cx="6096000" cy="523220"/>
          </a:xfrm>
          <a:prstGeom prst="rect">
            <a:avLst/>
          </a:prstGeom>
        </p:spPr>
        <p:txBody>
          <a:bodyPr>
            <a:spAutoFit/>
          </a:bodyPr>
          <a:lstStyle/>
          <a:p>
            <a:r>
              <a:rPr lang="fr-FR" sz="1400" dirty="0">
                <a:latin typeface="Helvetica" pitchFamily="2" charset="0"/>
              </a:rPr>
              <a:t>De gauche à droite : S. Cathala (DEAL), J. Filippini (Préfet), M. Martineau, E. </a:t>
            </a:r>
            <a:r>
              <a:rPr lang="fr-FR" sz="1400" dirty="0" err="1">
                <a:latin typeface="Helvetica" pitchFamily="2" charset="0"/>
              </a:rPr>
              <a:t>Hugel</a:t>
            </a:r>
            <a:r>
              <a:rPr lang="fr-FR" sz="1400" dirty="0">
                <a:latin typeface="Helvetica" pitchFamily="2" charset="0"/>
              </a:rPr>
              <a:t>, M. Lefebvre, E. Charritat et M. Joly </a:t>
            </a:r>
          </a:p>
        </p:txBody>
      </p:sp>
      <p:pic>
        <p:nvPicPr>
          <p:cNvPr id="9" name="Image 8" descr="C:\Users\Comm\AppData\Local\Temp\logo_Re´duit te^te de lettre.png">
            <a:extLst>
              <a:ext uri="{FF2B5EF4-FFF2-40B4-BE49-F238E27FC236}">
                <a16:creationId xmlns:a16="http://schemas.microsoft.com/office/drawing/2014/main" id="{88C7D757-8EDC-6745-96BD-79DA3175B53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469202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074E57C-1BB4-5248-B64E-98F778D7C65C}"/>
              </a:ext>
            </a:extLst>
          </p:cNvPr>
          <p:cNvSpPr txBox="1">
            <a:spLocks/>
          </p:cNvSpPr>
          <p:nvPr/>
        </p:nvSpPr>
        <p:spPr>
          <a:xfrm>
            <a:off x="185980" y="1371599"/>
            <a:ext cx="5180443" cy="4347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br>
              <a:rPr lang="fr-FR" sz="2200" dirty="0">
                <a:solidFill>
                  <a:srgbClr val="FF0000"/>
                </a:solidFill>
              </a:rPr>
            </a:br>
            <a:endParaRPr lang="fr-FR" sz="1800" dirty="0"/>
          </a:p>
          <a:p>
            <a:pPr algn="l"/>
            <a:endParaRPr lang="fr-FR" sz="1800" dirty="0"/>
          </a:p>
          <a:p>
            <a:pPr algn="l">
              <a:lnSpc>
                <a:spcPct val="150000"/>
              </a:lnSpc>
            </a:pPr>
            <a:endParaRPr lang="fr-FR" sz="2200" dirty="0">
              <a:solidFill>
                <a:srgbClr val="FF0000"/>
              </a:solidFill>
            </a:endParaRPr>
          </a:p>
        </p:txBody>
      </p:sp>
      <p:sp>
        <p:nvSpPr>
          <p:cNvPr id="8" name="Titre 6">
            <a:extLst>
              <a:ext uri="{FF2B5EF4-FFF2-40B4-BE49-F238E27FC236}">
                <a16:creationId xmlns:a16="http://schemas.microsoft.com/office/drawing/2014/main" id="{7DF1CAE8-2869-A343-8FDF-239E4478931D}"/>
              </a:ext>
            </a:extLst>
          </p:cNvPr>
          <p:cNvSpPr txBox="1">
            <a:spLocks/>
          </p:cNvSpPr>
          <p:nvPr/>
        </p:nvSpPr>
        <p:spPr>
          <a:xfrm>
            <a:off x="2631927" y="910742"/>
            <a:ext cx="9560073" cy="9381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fr-FR" sz="800" b="1" dirty="0">
              <a:solidFill>
                <a:srgbClr val="FF0000"/>
              </a:solidFill>
            </a:endParaRPr>
          </a:p>
          <a:p>
            <a:pPr algn="r">
              <a:lnSpc>
                <a:spcPct val="100000"/>
              </a:lnSpc>
            </a:pPr>
            <a:r>
              <a:rPr lang="fr-FR" sz="2800" b="1" dirty="0">
                <a:latin typeface="Helvetica" pitchFamily="2" charset="0"/>
              </a:rPr>
              <a:t>Les actions Territoriales 2024</a:t>
            </a:r>
            <a:br>
              <a:rPr lang="fr-FR" sz="2200" dirty="0">
                <a:latin typeface="Helvetica" pitchFamily="2" charset="0"/>
              </a:rPr>
            </a:br>
            <a:r>
              <a:rPr lang="fr-FR" sz="1600" dirty="0">
                <a:latin typeface="Helvetica" pitchFamily="2" charset="0"/>
              </a:rPr>
              <a:t>Co-organisation CNOA/COARM</a:t>
            </a:r>
          </a:p>
          <a:p>
            <a:pPr algn="r">
              <a:lnSpc>
                <a:spcPct val="100000"/>
              </a:lnSpc>
            </a:pPr>
            <a:r>
              <a:rPr lang="fr-FR" sz="1800" i="1" dirty="0" err="1">
                <a:latin typeface="Helvetica" pitchFamily="2" charset="0"/>
              </a:rPr>
              <a:t>Dagmar</a:t>
            </a:r>
            <a:r>
              <a:rPr lang="fr-FR" sz="1800" i="1" dirty="0">
                <a:latin typeface="Helvetica" pitchFamily="2" charset="0"/>
              </a:rPr>
              <a:t> GROSS et Pierre SADOK</a:t>
            </a:r>
            <a:br>
              <a:rPr lang="fr-FR" sz="1800" dirty="0"/>
            </a:br>
            <a:endParaRPr lang="fr-FR" sz="1800" dirty="0">
              <a:solidFill>
                <a:srgbClr val="FF0000"/>
              </a:solidFill>
            </a:endParaRPr>
          </a:p>
        </p:txBody>
      </p:sp>
      <p:pic>
        <p:nvPicPr>
          <p:cNvPr id="11" name="Image 10">
            <a:extLst>
              <a:ext uri="{FF2B5EF4-FFF2-40B4-BE49-F238E27FC236}">
                <a16:creationId xmlns:a16="http://schemas.microsoft.com/office/drawing/2014/main" id="{75B50A54-AAF6-4547-B6E7-45C1C32503C9}"/>
              </a:ext>
            </a:extLst>
          </p:cNvPr>
          <p:cNvPicPr>
            <a:picLocks noChangeAspect="1"/>
          </p:cNvPicPr>
          <p:nvPr/>
        </p:nvPicPr>
        <p:blipFill>
          <a:blip r:embed="rId2"/>
          <a:stretch>
            <a:fillRect/>
          </a:stretch>
        </p:blipFill>
        <p:spPr>
          <a:xfrm>
            <a:off x="148442" y="1008795"/>
            <a:ext cx="2138064" cy="1425376"/>
          </a:xfrm>
          <a:prstGeom prst="rect">
            <a:avLst/>
          </a:prstGeom>
        </p:spPr>
      </p:pic>
      <p:pic>
        <p:nvPicPr>
          <p:cNvPr id="16" name="Image 15">
            <a:extLst>
              <a:ext uri="{FF2B5EF4-FFF2-40B4-BE49-F238E27FC236}">
                <a16:creationId xmlns:a16="http://schemas.microsoft.com/office/drawing/2014/main" id="{61A2A3C7-3BA3-7843-93ED-12B5B683435D}"/>
              </a:ext>
            </a:extLst>
          </p:cNvPr>
          <p:cNvPicPr>
            <a:picLocks noChangeAspect="1"/>
          </p:cNvPicPr>
          <p:nvPr/>
        </p:nvPicPr>
        <p:blipFill>
          <a:blip r:embed="rId3"/>
          <a:stretch>
            <a:fillRect/>
          </a:stretch>
        </p:blipFill>
        <p:spPr>
          <a:xfrm>
            <a:off x="120208" y="3379289"/>
            <a:ext cx="2979251" cy="2434748"/>
          </a:xfrm>
          <a:prstGeom prst="rect">
            <a:avLst/>
          </a:prstGeom>
        </p:spPr>
      </p:pic>
      <p:sp>
        <p:nvSpPr>
          <p:cNvPr id="17" name="ZoneTexte 16">
            <a:extLst>
              <a:ext uri="{FF2B5EF4-FFF2-40B4-BE49-F238E27FC236}">
                <a16:creationId xmlns:a16="http://schemas.microsoft.com/office/drawing/2014/main" id="{BA66F91E-4DFA-1040-81B4-C93105E30AF1}"/>
              </a:ext>
            </a:extLst>
          </p:cNvPr>
          <p:cNvSpPr txBox="1"/>
          <p:nvPr/>
        </p:nvSpPr>
        <p:spPr>
          <a:xfrm>
            <a:off x="2408797" y="2627945"/>
            <a:ext cx="4436830" cy="738664"/>
          </a:xfrm>
          <a:prstGeom prst="rect">
            <a:avLst/>
          </a:prstGeom>
          <a:noFill/>
        </p:spPr>
        <p:txBody>
          <a:bodyPr wrap="square" rtlCol="0">
            <a:spAutoFit/>
          </a:bodyPr>
          <a:lstStyle/>
          <a:p>
            <a:pPr algn="r"/>
            <a:r>
              <a:rPr lang="fr-FR" sz="1400" b="1" dirty="0">
                <a:solidFill>
                  <a:srgbClr val="FF5B57"/>
                </a:solidFill>
                <a:latin typeface="Helvetica" pitchFamily="2" charset="0"/>
              </a:rPr>
              <a:t>A La Réunion (974)</a:t>
            </a:r>
          </a:p>
          <a:p>
            <a:pPr algn="r"/>
            <a:r>
              <a:rPr lang="fr-FR" sz="1400" b="1" dirty="0">
                <a:latin typeface="Helvetica" pitchFamily="2" charset="0"/>
              </a:rPr>
              <a:t>sur le thème « Aménager</a:t>
            </a:r>
          </a:p>
          <a:p>
            <a:pPr algn="r"/>
            <a:r>
              <a:rPr lang="fr-FR" sz="1400" b="1" dirty="0">
                <a:latin typeface="Helvetica" pitchFamily="2" charset="0"/>
              </a:rPr>
              <a:t>et construire avec les risques »</a:t>
            </a:r>
            <a:endParaRPr lang="fr-FR" sz="1400" dirty="0">
              <a:latin typeface="Helvetica" pitchFamily="2" charset="0"/>
            </a:endParaRPr>
          </a:p>
        </p:txBody>
      </p:sp>
      <p:sp>
        <p:nvSpPr>
          <p:cNvPr id="18" name="ZoneTexte 17">
            <a:extLst>
              <a:ext uri="{FF2B5EF4-FFF2-40B4-BE49-F238E27FC236}">
                <a16:creationId xmlns:a16="http://schemas.microsoft.com/office/drawing/2014/main" id="{4C978597-B868-4B4A-8B62-F175CCFCE6A4}"/>
              </a:ext>
            </a:extLst>
          </p:cNvPr>
          <p:cNvSpPr txBox="1"/>
          <p:nvPr/>
        </p:nvSpPr>
        <p:spPr>
          <a:xfrm>
            <a:off x="120208" y="2454617"/>
            <a:ext cx="3866462" cy="276999"/>
          </a:xfrm>
          <a:prstGeom prst="rect">
            <a:avLst/>
          </a:prstGeom>
          <a:noFill/>
        </p:spPr>
        <p:txBody>
          <a:bodyPr wrap="square" rtlCol="0">
            <a:spAutoFit/>
          </a:bodyPr>
          <a:lstStyle/>
          <a:p>
            <a:r>
              <a:rPr lang="fr-FR" sz="1200" dirty="0">
                <a:latin typeface="Helvetica" pitchFamily="2" charset="0"/>
              </a:rPr>
              <a:t>Dagmar GROSS, VP COARM et Responsable AT 974</a:t>
            </a:r>
          </a:p>
        </p:txBody>
      </p:sp>
      <p:pic>
        <p:nvPicPr>
          <p:cNvPr id="20" name="Image 19">
            <a:extLst>
              <a:ext uri="{FF2B5EF4-FFF2-40B4-BE49-F238E27FC236}">
                <a16:creationId xmlns:a16="http://schemas.microsoft.com/office/drawing/2014/main" id="{964F4F52-FADB-5643-8FC5-058F26852C01}"/>
              </a:ext>
            </a:extLst>
          </p:cNvPr>
          <p:cNvPicPr>
            <a:picLocks noChangeAspect="1"/>
          </p:cNvPicPr>
          <p:nvPr/>
        </p:nvPicPr>
        <p:blipFill>
          <a:blip r:embed="rId4"/>
          <a:stretch>
            <a:fillRect/>
          </a:stretch>
        </p:blipFill>
        <p:spPr>
          <a:xfrm>
            <a:off x="3165231" y="3408213"/>
            <a:ext cx="3851609" cy="2398607"/>
          </a:xfrm>
          <a:prstGeom prst="rect">
            <a:avLst/>
          </a:prstGeom>
        </p:spPr>
      </p:pic>
      <p:sp>
        <p:nvSpPr>
          <p:cNvPr id="22" name="ZoneTexte 21">
            <a:extLst>
              <a:ext uri="{FF2B5EF4-FFF2-40B4-BE49-F238E27FC236}">
                <a16:creationId xmlns:a16="http://schemas.microsoft.com/office/drawing/2014/main" id="{A244CA48-C80A-4E45-8D73-939BC8807491}"/>
              </a:ext>
            </a:extLst>
          </p:cNvPr>
          <p:cNvSpPr txBox="1"/>
          <p:nvPr/>
        </p:nvSpPr>
        <p:spPr>
          <a:xfrm>
            <a:off x="7205570" y="2545463"/>
            <a:ext cx="4436830" cy="738664"/>
          </a:xfrm>
          <a:prstGeom prst="rect">
            <a:avLst/>
          </a:prstGeom>
          <a:noFill/>
        </p:spPr>
        <p:txBody>
          <a:bodyPr wrap="square" rtlCol="0">
            <a:spAutoFit/>
          </a:bodyPr>
          <a:lstStyle/>
          <a:p>
            <a:pPr algn="r"/>
            <a:r>
              <a:rPr lang="fr-FR" sz="1400" b="1" dirty="0">
                <a:solidFill>
                  <a:srgbClr val="FF5B57"/>
                </a:solidFill>
                <a:latin typeface="Helvetica" pitchFamily="2" charset="0"/>
              </a:rPr>
              <a:t>A Mayotte (976)</a:t>
            </a:r>
          </a:p>
          <a:p>
            <a:pPr algn="r"/>
            <a:r>
              <a:rPr lang="fr-FR" sz="1400" b="1" dirty="0">
                <a:latin typeface="Helvetica" pitchFamily="2" charset="0"/>
              </a:rPr>
              <a:t>sur le thème «  « Construire (à) Mayotte : Passer des Déchets aux Ressources » </a:t>
            </a:r>
            <a:endParaRPr lang="fr-FR" sz="1400" dirty="0">
              <a:latin typeface="Helvetica" pitchFamily="2" charset="0"/>
            </a:endParaRPr>
          </a:p>
        </p:txBody>
      </p:sp>
      <p:pic>
        <p:nvPicPr>
          <p:cNvPr id="4097" name="Picture 1" descr="page1image1818400">
            <a:extLst>
              <a:ext uri="{FF2B5EF4-FFF2-40B4-BE49-F238E27FC236}">
                <a16:creationId xmlns:a16="http://schemas.microsoft.com/office/drawing/2014/main" id="{525C0E36-EC8C-AD4E-AB35-A7400F4255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7615" y="3400202"/>
            <a:ext cx="4444785" cy="2413835"/>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60468651-B5D8-2D44-9FE6-AB6A6B2AE3F4}"/>
              </a:ext>
            </a:extLst>
          </p:cNvPr>
          <p:cNvSpPr txBox="1"/>
          <p:nvPr/>
        </p:nvSpPr>
        <p:spPr>
          <a:xfrm>
            <a:off x="53841" y="5938123"/>
            <a:ext cx="3111983" cy="523220"/>
          </a:xfrm>
          <a:prstGeom prst="rect">
            <a:avLst/>
          </a:prstGeom>
          <a:noFill/>
        </p:spPr>
        <p:txBody>
          <a:bodyPr wrap="square" rtlCol="0">
            <a:spAutoFit/>
          </a:bodyPr>
          <a:lstStyle/>
          <a:p>
            <a:r>
              <a:rPr lang="fr-FR" sz="1400" dirty="0">
                <a:latin typeface="Helvetica" pitchFamily="2" charset="0"/>
              </a:rPr>
              <a:t>Mariam LOCATE, élue du CNOA et </a:t>
            </a:r>
            <a:r>
              <a:rPr lang="fr-FR" sz="1400" dirty="0" err="1">
                <a:latin typeface="Helvetica" pitchFamily="2" charset="0"/>
              </a:rPr>
              <a:t>Eric</a:t>
            </a:r>
            <a:r>
              <a:rPr lang="fr-FR" sz="1400" dirty="0">
                <a:latin typeface="Helvetica" pitchFamily="2" charset="0"/>
              </a:rPr>
              <a:t> HUGEL, Président du COARM</a:t>
            </a:r>
          </a:p>
        </p:txBody>
      </p:sp>
      <p:sp>
        <p:nvSpPr>
          <p:cNvPr id="24" name="ZoneTexte 23">
            <a:extLst>
              <a:ext uri="{FF2B5EF4-FFF2-40B4-BE49-F238E27FC236}">
                <a16:creationId xmlns:a16="http://schemas.microsoft.com/office/drawing/2014/main" id="{BBC59ECE-F424-3E4B-9BE8-BF73A7A6D701}"/>
              </a:ext>
            </a:extLst>
          </p:cNvPr>
          <p:cNvSpPr txBox="1"/>
          <p:nvPr/>
        </p:nvSpPr>
        <p:spPr>
          <a:xfrm>
            <a:off x="7197615" y="5938123"/>
            <a:ext cx="4581915" cy="523220"/>
          </a:xfrm>
          <a:prstGeom prst="rect">
            <a:avLst/>
          </a:prstGeom>
          <a:noFill/>
        </p:spPr>
        <p:txBody>
          <a:bodyPr wrap="square" rtlCol="0">
            <a:spAutoFit/>
          </a:bodyPr>
          <a:lstStyle/>
          <a:p>
            <a:r>
              <a:rPr lang="fr-FR" sz="1400" dirty="0">
                <a:latin typeface="Helvetica" pitchFamily="2" charset="0"/>
              </a:rPr>
              <a:t>Amélie SPRINGER (VP COARM et Responsable AT 976), Dagmar GROSS et Mariam LOCATE</a:t>
            </a:r>
          </a:p>
        </p:txBody>
      </p:sp>
      <p:pic>
        <p:nvPicPr>
          <p:cNvPr id="14" name="Image 13" descr="C:\Users\Comm\AppData\Local\Temp\logo_Re´duit te^te de lettre.png">
            <a:extLst>
              <a:ext uri="{FF2B5EF4-FFF2-40B4-BE49-F238E27FC236}">
                <a16:creationId xmlns:a16="http://schemas.microsoft.com/office/drawing/2014/main" id="{FB81E509-990B-5F42-B2F9-070044F032C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3354364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074E57C-1BB4-5248-B64E-98F778D7C65C}"/>
              </a:ext>
            </a:extLst>
          </p:cNvPr>
          <p:cNvSpPr txBox="1">
            <a:spLocks/>
          </p:cNvSpPr>
          <p:nvPr/>
        </p:nvSpPr>
        <p:spPr>
          <a:xfrm>
            <a:off x="129264" y="464856"/>
            <a:ext cx="6484296" cy="24823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r>
              <a:rPr lang="fr-FR" sz="1400" b="1" dirty="0">
                <a:solidFill>
                  <a:srgbClr val="FF0000"/>
                </a:solidFill>
                <a:latin typeface="Helvetica" pitchFamily="2" charset="0"/>
              </a:rPr>
              <a:t>Salon de la Maison</a:t>
            </a:r>
          </a:p>
          <a:p>
            <a:pPr algn="l">
              <a:lnSpc>
                <a:spcPct val="150000"/>
              </a:lnSpc>
            </a:pPr>
            <a:r>
              <a:rPr lang="fr-FR" sz="1400" dirty="0">
                <a:latin typeface="Helvetica" pitchFamily="2" charset="0"/>
              </a:rPr>
              <a:t>COARM – CAUE - MAR - ADIL</a:t>
            </a:r>
          </a:p>
          <a:p>
            <a:pPr algn="l">
              <a:lnSpc>
                <a:spcPct val="150000"/>
              </a:lnSpc>
            </a:pPr>
            <a:r>
              <a:rPr lang="fr-FR" sz="1400" dirty="0">
                <a:solidFill>
                  <a:srgbClr val="FF0000"/>
                </a:solidFill>
                <a:latin typeface="Helvetica" pitchFamily="2" charset="0"/>
              </a:rPr>
              <a:t>35</a:t>
            </a:r>
            <a:r>
              <a:rPr lang="fr-FR" sz="1400" baseline="30000" dirty="0">
                <a:solidFill>
                  <a:srgbClr val="FF0000"/>
                </a:solidFill>
                <a:latin typeface="Helvetica" pitchFamily="2" charset="0"/>
              </a:rPr>
              <a:t>ème</a:t>
            </a:r>
            <a:r>
              <a:rPr lang="fr-FR" sz="1400" dirty="0">
                <a:solidFill>
                  <a:srgbClr val="FF0000"/>
                </a:solidFill>
                <a:latin typeface="Helvetica" pitchFamily="2" charset="0"/>
              </a:rPr>
              <a:t> Salon de la Maison : </a:t>
            </a:r>
            <a:r>
              <a:rPr lang="fr-FR" sz="1400" dirty="0">
                <a:latin typeface="Helvetica" pitchFamily="2" charset="0"/>
              </a:rPr>
              <a:t>Du 27 avril au 05 mai 2024 (bilan)</a:t>
            </a:r>
          </a:p>
          <a:p>
            <a:pPr algn="l"/>
            <a:endParaRPr lang="fr-FR" sz="1400" dirty="0"/>
          </a:p>
          <a:p>
            <a:pPr algn="l">
              <a:lnSpc>
                <a:spcPct val="150000"/>
              </a:lnSpc>
            </a:pPr>
            <a:endParaRPr lang="fr-FR" sz="1400" dirty="0">
              <a:solidFill>
                <a:srgbClr val="FF0000"/>
              </a:solidFill>
            </a:endParaRPr>
          </a:p>
        </p:txBody>
      </p:sp>
      <p:sp>
        <p:nvSpPr>
          <p:cNvPr id="8" name="Titre 6">
            <a:extLst>
              <a:ext uri="{FF2B5EF4-FFF2-40B4-BE49-F238E27FC236}">
                <a16:creationId xmlns:a16="http://schemas.microsoft.com/office/drawing/2014/main" id="{7DF1CAE8-2869-A343-8FDF-239E4478931D}"/>
              </a:ext>
            </a:extLst>
          </p:cNvPr>
          <p:cNvSpPr txBox="1">
            <a:spLocks/>
          </p:cNvSpPr>
          <p:nvPr/>
        </p:nvSpPr>
        <p:spPr>
          <a:xfrm>
            <a:off x="5613437" y="2019423"/>
            <a:ext cx="5776299" cy="13519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endParaRPr lang="fr-FR" sz="800" b="1" dirty="0">
              <a:solidFill>
                <a:srgbClr val="FF0000"/>
              </a:solidFill>
            </a:endParaRPr>
          </a:p>
          <a:p>
            <a:pPr>
              <a:lnSpc>
                <a:spcPct val="100000"/>
              </a:lnSpc>
            </a:pPr>
            <a:r>
              <a:rPr lang="fr-FR" sz="1400" b="1" dirty="0">
                <a:solidFill>
                  <a:srgbClr val="FF0000"/>
                </a:solidFill>
                <a:latin typeface="Helvetica" pitchFamily="2" charset="0"/>
              </a:rPr>
              <a:t>BIAT</a:t>
            </a:r>
            <a:br>
              <a:rPr lang="fr-FR" sz="1400" dirty="0">
                <a:solidFill>
                  <a:srgbClr val="FF0000"/>
                </a:solidFill>
                <a:latin typeface="Helvetica" pitchFamily="2" charset="0"/>
              </a:rPr>
            </a:br>
            <a:r>
              <a:rPr lang="fr-FR" sz="1400" dirty="0">
                <a:latin typeface="Helvetica" pitchFamily="2" charset="0"/>
              </a:rPr>
              <a:t>organisée par l’ENSAR les 5, 6 et 7 novembre 2024</a:t>
            </a:r>
            <a:br>
              <a:rPr lang="fr-FR" sz="1800" dirty="0"/>
            </a:br>
            <a:endParaRPr lang="fr-FR" sz="1800" dirty="0">
              <a:solidFill>
                <a:srgbClr val="FF0000"/>
              </a:solidFill>
            </a:endParaRPr>
          </a:p>
        </p:txBody>
      </p:sp>
      <p:pic>
        <p:nvPicPr>
          <p:cNvPr id="9" name="Image 8">
            <a:extLst>
              <a:ext uri="{FF2B5EF4-FFF2-40B4-BE49-F238E27FC236}">
                <a16:creationId xmlns:a16="http://schemas.microsoft.com/office/drawing/2014/main" id="{54AAC65D-FFB7-7F46-9E42-74D760A94F6D}"/>
              </a:ext>
            </a:extLst>
          </p:cNvPr>
          <p:cNvPicPr>
            <a:picLocks noChangeAspect="1"/>
          </p:cNvPicPr>
          <p:nvPr/>
        </p:nvPicPr>
        <p:blipFill>
          <a:blip r:embed="rId2"/>
          <a:stretch>
            <a:fillRect/>
          </a:stretch>
        </p:blipFill>
        <p:spPr>
          <a:xfrm>
            <a:off x="148442" y="2767920"/>
            <a:ext cx="4638507" cy="2887711"/>
          </a:xfrm>
          <a:prstGeom prst="rect">
            <a:avLst/>
          </a:prstGeom>
        </p:spPr>
      </p:pic>
      <p:pic>
        <p:nvPicPr>
          <p:cNvPr id="3" name="Image 2">
            <a:extLst>
              <a:ext uri="{FF2B5EF4-FFF2-40B4-BE49-F238E27FC236}">
                <a16:creationId xmlns:a16="http://schemas.microsoft.com/office/drawing/2014/main" id="{69D61EDC-991B-A94A-898F-D1B822D7174F}"/>
              </a:ext>
            </a:extLst>
          </p:cNvPr>
          <p:cNvPicPr>
            <a:picLocks noChangeAspect="1"/>
          </p:cNvPicPr>
          <p:nvPr/>
        </p:nvPicPr>
        <p:blipFill>
          <a:blip r:embed="rId3"/>
          <a:stretch>
            <a:fillRect/>
          </a:stretch>
        </p:blipFill>
        <p:spPr>
          <a:xfrm>
            <a:off x="5625959" y="3129530"/>
            <a:ext cx="3558188" cy="3610514"/>
          </a:xfrm>
          <a:prstGeom prst="rect">
            <a:avLst/>
          </a:prstGeom>
        </p:spPr>
      </p:pic>
      <p:sp>
        <p:nvSpPr>
          <p:cNvPr id="10" name="Titre 1">
            <a:extLst>
              <a:ext uri="{FF2B5EF4-FFF2-40B4-BE49-F238E27FC236}">
                <a16:creationId xmlns:a16="http://schemas.microsoft.com/office/drawing/2014/main" id="{FBD762F4-6F6A-1F44-8A5C-54FEA36B57F5}"/>
              </a:ext>
            </a:extLst>
          </p:cNvPr>
          <p:cNvSpPr>
            <a:spLocks noGrp="1"/>
          </p:cNvSpPr>
          <p:nvPr>
            <p:ph type="title"/>
          </p:nvPr>
        </p:nvSpPr>
        <p:spPr>
          <a:xfrm>
            <a:off x="5962650" y="860505"/>
            <a:ext cx="6049515" cy="691551"/>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Communication</a:t>
            </a:r>
            <a:endParaRPr lang="fr-FR" sz="3000" dirty="0"/>
          </a:p>
        </p:txBody>
      </p:sp>
      <p:sp>
        <p:nvSpPr>
          <p:cNvPr id="11" name="ZoneTexte 10">
            <a:extLst>
              <a:ext uri="{FF2B5EF4-FFF2-40B4-BE49-F238E27FC236}">
                <a16:creationId xmlns:a16="http://schemas.microsoft.com/office/drawing/2014/main" id="{ED602B51-B6A9-5140-BF4F-424042500DBD}"/>
              </a:ext>
            </a:extLst>
          </p:cNvPr>
          <p:cNvSpPr txBox="1"/>
          <p:nvPr/>
        </p:nvSpPr>
        <p:spPr>
          <a:xfrm>
            <a:off x="7264470" y="1445966"/>
            <a:ext cx="4768948" cy="369332"/>
          </a:xfrm>
          <a:prstGeom prst="rect">
            <a:avLst/>
          </a:prstGeom>
          <a:noFill/>
        </p:spPr>
        <p:txBody>
          <a:bodyPr wrap="square" rtlCol="0">
            <a:spAutoFit/>
          </a:bodyPr>
          <a:lstStyle/>
          <a:p>
            <a:r>
              <a:rPr lang="fr-FR" i="1" dirty="0">
                <a:latin typeface="Helvetica" pitchFamily="2" charset="0"/>
              </a:rPr>
              <a:t>Stéphanie GIRARDOT et Rodolphe COUSIN</a:t>
            </a:r>
          </a:p>
        </p:txBody>
      </p:sp>
      <p:pic>
        <p:nvPicPr>
          <p:cNvPr id="12" name="Image 11" descr="C:\Users\Comm\AppData\Local\Temp\logo_Re´duit te^te de lettre.png">
            <a:extLst>
              <a:ext uri="{FF2B5EF4-FFF2-40B4-BE49-F238E27FC236}">
                <a16:creationId xmlns:a16="http://schemas.microsoft.com/office/drawing/2014/main" id="{41DB96B9-CD4F-D349-B42F-D298A1C67E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3322682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0D34CD8-3172-1F46-8039-641652376601}"/>
              </a:ext>
            </a:extLst>
          </p:cNvPr>
          <p:cNvSpPr txBox="1"/>
          <p:nvPr/>
        </p:nvSpPr>
        <p:spPr>
          <a:xfrm>
            <a:off x="148442" y="1398494"/>
            <a:ext cx="11738758" cy="5293757"/>
          </a:xfrm>
          <a:prstGeom prst="rect">
            <a:avLst/>
          </a:prstGeom>
          <a:noFill/>
        </p:spPr>
        <p:txBody>
          <a:bodyPr wrap="square" rtlCol="0">
            <a:spAutoFit/>
          </a:bodyPr>
          <a:lstStyle/>
          <a:p>
            <a:endParaRPr lang="fr-FR" sz="2000" dirty="0"/>
          </a:p>
          <a:p>
            <a:r>
              <a:rPr lang="fr-FR" sz="2200" b="1" dirty="0">
                <a:solidFill>
                  <a:srgbClr val="FF5B57"/>
                </a:solidFill>
                <a:latin typeface="Helvetica" pitchFamily="2" charset="0"/>
                <a:cs typeface="Times New Roman" panose="02020603050405020304" pitchFamily="18" charset="0"/>
              </a:rPr>
              <a:t>Charte sur les délais de paiement </a:t>
            </a:r>
            <a:r>
              <a:rPr lang="fr-FR" sz="2200" b="1" dirty="0">
                <a:latin typeface="Helvetica" pitchFamily="2" charset="0"/>
              </a:rPr>
              <a:t>	</a:t>
            </a:r>
            <a:r>
              <a:rPr lang="fr-FR" sz="2200" dirty="0">
                <a:latin typeface="Helvetica" pitchFamily="2" charset="0"/>
              </a:rPr>
              <a:t>    	</a:t>
            </a:r>
          </a:p>
          <a:p>
            <a:pPr>
              <a:lnSpc>
                <a:spcPct val="150000"/>
              </a:lnSpc>
            </a:pPr>
            <a:r>
              <a:rPr lang="fr-FR" sz="2200" dirty="0">
                <a:latin typeface="Helvetica" pitchFamily="2" charset="0"/>
                <a:cs typeface="Times New Roman" panose="02020603050405020304" pitchFamily="18" charset="0"/>
              </a:rPr>
              <a:t>Signée le </a:t>
            </a:r>
            <a:r>
              <a:rPr lang="fr-FR" sz="2200" b="1" dirty="0">
                <a:latin typeface="Helvetica" pitchFamily="2" charset="0"/>
                <a:cs typeface="Times New Roman" panose="02020603050405020304" pitchFamily="18" charset="0"/>
              </a:rPr>
              <a:t>22 octobre 2024 </a:t>
            </a:r>
            <a:r>
              <a:rPr lang="fr-FR" sz="2200" dirty="0">
                <a:latin typeface="Helvetica" pitchFamily="2" charset="0"/>
                <a:cs typeface="Times New Roman" panose="02020603050405020304" pitchFamily="18" charset="0"/>
              </a:rPr>
              <a:t>en Préfecture</a:t>
            </a:r>
          </a:p>
          <a:p>
            <a:r>
              <a:rPr lang="fr-FR" sz="2200" i="1" dirty="0">
                <a:latin typeface="Helvetica" pitchFamily="2" charset="0"/>
              </a:rPr>
              <a:t>(cosignataires : acteurs de la construction, DRFIP, Préfecture, COARM)</a:t>
            </a:r>
          </a:p>
          <a:p>
            <a:endParaRPr lang="fr-FR" sz="2200" b="1" i="1" dirty="0">
              <a:solidFill>
                <a:srgbClr val="0070C0"/>
              </a:solidFill>
              <a:latin typeface="Helvetica" pitchFamily="2" charset="0"/>
            </a:endParaRPr>
          </a:p>
          <a:p>
            <a:r>
              <a:rPr lang="fr-FR" sz="2200" b="1" dirty="0">
                <a:solidFill>
                  <a:srgbClr val="FF5B57"/>
                </a:solidFill>
                <a:latin typeface="Helvetica" pitchFamily="2" charset="0"/>
                <a:cs typeface="Times New Roman" panose="02020603050405020304" pitchFamily="18" charset="0"/>
              </a:rPr>
              <a:t>Projet d’arrêté modifiant l’arrêté du 17 avril 2009 définissant les caractéristiques thermiques minimales des bâtiments d'habitation neufs dans les départements de la Guadeloupe, de la Martinique, de la Guyane et de La Réunion</a:t>
            </a:r>
            <a:r>
              <a:rPr lang="fr-RE" sz="2200" dirty="0">
                <a:solidFill>
                  <a:srgbClr val="FF5B57"/>
                </a:solidFill>
                <a:latin typeface="Helvetica" pitchFamily="2" charset="0"/>
                <a:cs typeface="Times New Roman" panose="02020603050405020304" pitchFamily="18" charset="0"/>
              </a:rPr>
              <a:t> </a:t>
            </a:r>
            <a:r>
              <a:rPr lang="fr-RE" sz="2200" dirty="0">
                <a:solidFill>
                  <a:srgbClr val="FF5B57"/>
                </a:solidFill>
                <a:latin typeface="Helvetica" pitchFamily="2" charset="0"/>
              </a:rPr>
              <a:t> </a:t>
            </a:r>
          </a:p>
          <a:p>
            <a:pPr>
              <a:lnSpc>
                <a:spcPct val="150000"/>
              </a:lnSpc>
            </a:pPr>
            <a:r>
              <a:rPr lang="fr-RE" sz="2200" dirty="0">
                <a:latin typeface="Helvetica" pitchFamily="2" charset="0"/>
                <a:cs typeface="Times New Roman" panose="02020603050405020304" pitchFamily="18" charset="0"/>
              </a:rPr>
              <a:t>Lettre commune COARM/</a:t>
            </a:r>
            <a:r>
              <a:rPr lang="fr-FR" sz="2200" dirty="0">
                <a:latin typeface="Helvetica" pitchFamily="2" charset="0"/>
                <a:cs typeface="Times New Roman" panose="02020603050405020304" pitchFamily="18" charset="0"/>
              </a:rPr>
              <a:t>ARMOS/FPIR/FAR/FRBTP/CINOV/SYNTER</a:t>
            </a:r>
          </a:p>
          <a:p>
            <a:pPr>
              <a:lnSpc>
                <a:spcPct val="150000"/>
              </a:lnSpc>
            </a:pPr>
            <a:r>
              <a:rPr lang="fr-FR" sz="2200" b="1" dirty="0">
                <a:solidFill>
                  <a:srgbClr val="FF5B57"/>
                </a:solidFill>
                <a:latin typeface="Helvetica" pitchFamily="2" charset="0"/>
                <a:cs typeface="Times New Roman" panose="02020603050405020304" pitchFamily="18" charset="0"/>
              </a:rPr>
              <a:t>Point loi </a:t>
            </a:r>
            <a:r>
              <a:rPr lang="fr-FR" sz="2000" b="1" dirty="0">
                <a:solidFill>
                  <a:srgbClr val="FF5B57"/>
                </a:solidFill>
                <a:latin typeface="Helvetica" pitchFamily="2" charset="0"/>
                <a:cs typeface="Times New Roman" panose="02020603050405020304" pitchFamily="18" charset="0"/>
              </a:rPr>
              <a:t>APER </a:t>
            </a:r>
            <a:r>
              <a:rPr lang="fr-FR" sz="2000" i="1" dirty="0">
                <a:solidFill>
                  <a:srgbClr val="FF5B57"/>
                </a:solidFill>
                <a:latin typeface="Helvetica" pitchFamily="2" charset="0"/>
                <a:cs typeface="Times New Roman" panose="02020603050405020304" pitchFamily="18" charset="0"/>
              </a:rPr>
              <a:t>(Accélération de la Production d'Énergies Renouvelables) </a:t>
            </a:r>
            <a:r>
              <a:rPr lang="fr-FR" sz="2200" b="1" dirty="0">
                <a:solidFill>
                  <a:srgbClr val="FF5B57"/>
                </a:solidFill>
                <a:latin typeface="Helvetica" pitchFamily="2" charset="0"/>
                <a:cs typeface="Times New Roman" panose="02020603050405020304" pitchFamily="18" charset="0"/>
              </a:rPr>
              <a:t>et Climat</a:t>
            </a:r>
          </a:p>
          <a:p>
            <a:pPr>
              <a:lnSpc>
                <a:spcPct val="150000"/>
              </a:lnSpc>
            </a:pPr>
            <a:r>
              <a:rPr lang="fr-FR" sz="2200" dirty="0">
                <a:latin typeface="Helvetica" pitchFamily="2" charset="0"/>
                <a:cs typeface="Times New Roman" panose="02020603050405020304" pitchFamily="18" charset="0"/>
              </a:rPr>
              <a:t>Couverture des parkings neufs et existants</a:t>
            </a:r>
          </a:p>
          <a:p>
            <a:pPr algn="r">
              <a:lnSpc>
                <a:spcPct val="150000"/>
              </a:lnSpc>
            </a:pPr>
            <a:r>
              <a:rPr lang="fr-FR" sz="2000" dirty="0">
                <a:solidFill>
                  <a:schemeClr val="bg1">
                    <a:lumMod val="65000"/>
                  </a:schemeClr>
                </a:solidFill>
                <a:latin typeface="Helvetica" pitchFamily="2" charset="0"/>
                <a:cs typeface="Times New Roman" panose="02020603050405020304" pitchFamily="18" charset="0"/>
              </a:rPr>
              <a:t>https://</a:t>
            </a:r>
            <a:r>
              <a:rPr lang="fr-FR" sz="2000" dirty="0" err="1">
                <a:solidFill>
                  <a:schemeClr val="bg1">
                    <a:lumMod val="65000"/>
                  </a:schemeClr>
                </a:solidFill>
                <a:latin typeface="Helvetica" pitchFamily="2" charset="0"/>
                <a:cs typeface="Times New Roman" panose="02020603050405020304" pitchFamily="18" charset="0"/>
              </a:rPr>
              <a:t>www.ecologie.gouv.fr</a:t>
            </a:r>
            <a:r>
              <a:rPr lang="fr-FR" sz="2000" dirty="0">
                <a:solidFill>
                  <a:schemeClr val="bg1">
                    <a:lumMod val="65000"/>
                  </a:schemeClr>
                </a:solidFill>
                <a:latin typeface="Helvetica" pitchFamily="2" charset="0"/>
                <a:cs typeface="Times New Roman" panose="02020603050405020304" pitchFamily="18" charset="0"/>
              </a:rPr>
              <a:t>/sites/default/files/documents/Guide-parcs-de-stationnement-</a:t>
            </a:r>
            <a:r>
              <a:rPr lang="fr-FR" sz="2000" dirty="0" err="1">
                <a:solidFill>
                  <a:schemeClr val="bg1">
                    <a:lumMod val="65000"/>
                  </a:schemeClr>
                </a:solidFill>
                <a:latin typeface="Helvetica" pitchFamily="2" charset="0"/>
                <a:cs typeface="Times New Roman" panose="02020603050405020304" pitchFamily="18" charset="0"/>
              </a:rPr>
              <a:t>WEB.pdf</a:t>
            </a:r>
            <a:endParaRPr lang="fr-FR" sz="2000" dirty="0">
              <a:solidFill>
                <a:schemeClr val="bg1">
                  <a:lumMod val="65000"/>
                </a:schemeClr>
              </a:solidFill>
              <a:latin typeface="Helvetica" pitchFamily="2" charset="0"/>
              <a:cs typeface="Times New Roman" panose="02020603050405020304" pitchFamily="18" charset="0"/>
            </a:endParaRPr>
          </a:p>
          <a:p>
            <a:endParaRPr lang="fr-FR" sz="2400" b="1" dirty="0"/>
          </a:p>
        </p:txBody>
      </p:sp>
      <p:sp>
        <p:nvSpPr>
          <p:cNvPr id="10" name="Titre 1">
            <a:extLst>
              <a:ext uri="{FF2B5EF4-FFF2-40B4-BE49-F238E27FC236}">
                <a16:creationId xmlns:a16="http://schemas.microsoft.com/office/drawing/2014/main" id="{1C1D6833-F63D-674B-B678-A73B577AEA1C}"/>
              </a:ext>
            </a:extLst>
          </p:cNvPr>
          <p:cNvSpPr>
            <a:spLocks noGrp="1"/>
          </p:cNvSpPr>
          <p:nvPr>
            <p:ph type="title"/>
          </p:nvPr>
        </p:nvSpPr>
        <p:spPr>
          <a:xfrm>
            <a:off x="5618255" y="773036"/>
            <a:ext cx="6268945" cy="691551"/>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Actions en cours…</a:t>
            </a:r>
            <a:endParaRPr lang="fr-FR" sz="3000" dirty="0"/>
          </a:p>
        </p:txBody>
      </p:sp>
      <p:pic>
        <p:nvPicPr>
          <p:cNvPr id="12" name="Image 11" descr="C:\Users\Comm\AppData\Local\Temp\logo_Re´duit te^te de lettre.png">
            <a:extLst>
              <a:ext uri="{FF2B5EF4-FFF2-40B4-BE49-F238E27FC236}">
                <a16:creationId xmlns:a16="http://schemas.microsoft.com/office/drawing/2014/main" id="{1978BB34-02C0-DA4A-9DCB-9B5A6F1C7D6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441067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901E372-342D-7C49-AB44-0802BA2D783A}"/>
              </a:ext>
            </a:extLst>
          </p:cNvPr>
          <p:cNvSpPr>
            <a:spLocks noGrp="1"/>
          </p:cNvSpPr>
          <p:nvPr>
            <p:ph idx="1"/>
          </p:nvPr>
        </p:nvSpPr>
        <p:spPr>
          <a:xfrm>
            <a:off x="808671" y="2506662"/>
            <a:ext cx="11156022" cy="3983785"/>
          </a:xfrm>
        </p:spPr>
        <p:txBody>
          <a:bodyPr>
            <a:normAutofit fontScale="92500" lnSpcReduction="10000"/>
          </a:bodyPr>
          <a:lstStyle/>
          <a:p>
            <a:pPr marL="0" indent="0" algn="r">
              <a:buNone/>
            </a:pPr>
            <a:r>
              <a:rPr lang="fr-FR" b="1" dirty="0">
                <a:solidFill>
                  <a:srgbClr val="FF5B57"/>
                </a:solidFill>
                <a:latin typeface="Helvetica" pitchFamily="2" charset="0"/>
                <a:cs typeface="Times New Roman" panose="02020603050405020304" pitchFamily="18" charset="0"/>
              </a:rPr>
              <a:t>976</a:t>
            </a:r>
          </a:p>
          <a:p>
            <a:pPr marL="0" indent="0" algn="r">
              <a:buNone/>
            </a:pPr>
            <a:r>
              <a:rPr lang="fr-FR" sz="2400" b="1" dirty="0">
                <a:solidFill>
                  <a:schemeClr val="bg1">
                    <a:lumMod val="65000"/>
                  </a:schemeClr>
                </a:solidFill>
                <a:latin typeface="Helvetica" pitchFamily="2" charset="0"/>
                <a:cs typeface="Times New Roman" panose="02020603050405020304" pitchFamily="18" charset="0"/>
              </a:rPr>
              <a:t>« Construction sans PC/Régularisations »</a:t>
            </a:r>
            <a:r>
              <a:rPr lang="fr-FR" sz="1800" b="1" dirty="0">
                <a:solidFill>
                  <a:schemeClr val="bg1">
                    <a:lumMod val="65000"/>
                  </a:schemeClr>
                </a:solidFill>
                <a:latin typeface="Helvetica" pitchFamily="2" charset="0"/>
                <a:cs typeface="Times New Roman" panose="02020603050405020304" pitchFamily="18" charset="0"/>
              </a:rPr>
              <a:t>_</a:t>
            </a:r>
          </a:p>
          <a:p>
            <a:pPr marL="0" indent="0" algn="r">
              <a:buNone/>
            </a:pPr>
            <a:r>
              <a:rPr lang="fr-FR" sz="1800" i="1" dirty="0">
                <a:latin typeface="Helvetica" pitchFamily="2" charset="0"/>
                <a:cs typeface="Times New Roman" panose="02020603050405020304" pitchFamily="18" charset="0"/>
              </a:rPr>
              <a:t>Animateurs : Pierre SADOK et Amélie SPRINGER</a:t>
            </a:r>
          </a:p>
          <a:p>
            <a:pPr algn="r">
              <a:buFont typeface="Wingdings" pitchFamily="2" charset="2"/>
              <a:buChar char="ü"/>
            </a:pPr>
            <a:r>
              <a:rPr lang="fr-FR" sz="2400" dirty="0">
                <a:latin typeface="Helvetica" pitchFamily="2" charset="0"/>
                <a:cs typeface="Times New Roman" panose="02020603050405020304" pitchFamily="18" charset="0"/>
              </a:rPr>
              <a:t>Lundi </a:t>
            </a:r>
            <a:r>
              <a:rPr lang="fr-FR" sz="2400" b="1" dirty="0">
                <a:latin typeface="Helvetica" pitchFamily="2" charset="0"/>
                <a:cs typeface="Times New Roman" panose="02020603050405020304" pitchFamily="18" charset="0"/>
              </a:rPr>
              <a:t>2 décembre </a:t>
            </a:r>
            <a:r>
              <a:rPr lang="fr-FR" sz="2400" dirty="0">
                <a:latin typeface="Helvetica" pitchFamily="2" charset="0"/>
                <a:cs typeface="Times New Roman" panose="02020603050405020304" pitchFamily="18" charset="0"/>
              </a:rPr>
              <a:t>2024 au CAUE</a:t>
            </a:r>
          </a:p>
          <a:p>
            <a:pPr algn="r"/>
            <a:endParaRPr lang="fr-FR" sz="2400" b="1" dirty="0">
              <a:solidFill>
                <a:srgbClr val="0070C0"/>
              </a:solidFill>
              <a:latin typeface="Helvetica" pitchFamily="2" charset="0"/>
              <a:cs typeface="Times New Roman" panose="02020603050405020304" pitchFamily="18" charset="0"/>
            </a:endParaRPr>
          </a:p>
          <a:p>
            <a:pPr marL="0" indent="0" algn="r">
              <a:buNone/>
            </a:pPr>
            <a:r>
              <a:rPr lang="fr-FR" b="1" dirty="0">
                <a:solidFill>
                  <a:srgbClr val="FF5B57"/>
                </a:solidFill>
                <a:latin typeface="Helvetica" pitchFamily="2" charset="0"/>
                <a:cs typeface="Times New Roman" panose="02020603050405020304" pitchFamily="18" charset="0"/>
              </a:rPr>
              <a:t>974</a:t>
            </a:r>
          </a:p>
          <a:p>
            <a:pPr marL="0" indent="0" algn="r">
              <a:buNone/>
            </a:pPr>
            <a:r>
              <a:rPr lang="fr-FR" sz="2400" b="1" dirty="0">
                <a:solidFill>
                  <a:schemeClr val="bg1">
                    <a:lumMod val="65000"/>
                  </a:schemeClr>
                </a:solidFill>
                <a:latin typeface="Helvetica" pitchFamily="2" charset="0"/>
                <a:cs typeface="Times New Roman" panose="02020603050405020304" pitchFamily="18" charset="0"/>
              </a:rPr>
              <a:t>« Gestion financière des </a:t>
            </a:r>
            <a:r>
              <a:rPr lang="fr-FR" sz="2400" b="1" dirty="0" err="1">
                <a:solidFill>
                  <a:schemeClr val="bg1">
                    <a:lumMod val="65000"/>
                  </a:schemeClr>
                </a:solidFill>
                <a:latin typeface="Helvetica" pitchFamily="2" charset="0"/>
                <a:cs typeface="Times New Roman" panose="02020603050405020304" pitchFamily="18" charset="0"/>
              </a:rPr>
              <a:t>chantiers_Processus</a:t>
            </a:r>
            <a:r>
              <a:rPr lang="fr-FR" sz="2400" b="1" dirty="0">
                <a:solidFill>
                  <a:schemeClr val="bg1">
                    <a:lumMod val="65000"/>
                  </a:schemeClr>
                </a:solidFill>
                <a:latin typeface="Helvetica" pitchFamily="2" charset="0"/>
                <a:cs typeface="Times New Roman" panose="02020603050405020304" pitchFamily="18" charset="0"/>
              </a:rPr>
              <a:t> des paiements »_</a:t>
            </a:r>
          </a:p>
          <a:p>
            <a:pPr marL="0" indent="0" algn="r">
              <a:buNone/>
            </a:pPr>
            <a:r>
              <a:rPr lang="fr-FR" sz="2000" i="1" dirty="0">
                <a:latin typeface="Helvetica" pitchFamily="2" charset="0"/>
                <a:cs typeface="Times New Roman" panose="02020603050405020304" pitchFamily="18" charset="0"/>
              </a:rPr>
              <a:t>Animateur : </a:t>
            </a:r>
            <a:r>
              <a:rPr lang="fr-FR" sz="2000" i="1" dirty="0" err="1">
                <a:latin typeface="Helvetica" pitchFamily="2" charset="0"/>
                <a:cs typeface="Times New Roman" panose="02020603050405020304" pitchFamily="18" charset="0"/>
              </a:rPr>
              <a:t>Eric</a:t>
            </a:r>
            <a:r>
              <a:rPr lang="fr-FR" sz="2000" i="1" dirty="0">
                <a:latin typeface="Helvetica" pitchFamily="2" charset="0"/>
                <a:cs typeface="Times New Roman" panose="02020603050405020304" pitchFamily="18" charset="0"/>
              </a:rPr>
              <a:t> HUGEL</a:t>
            </a:r>
          </a:p>
          <a:p>
            <a:pPr algn="r">
              <a:buFont typeface="Wingdings" pitchFamily="2" charset="2"/>
              <a:buChar char="ü"/>
            </a:pPr>
            <a:r>
              <a:rPr lang="fr-FR" sz="2400" dirty="0">
                <a:latin typeface="Helvetica" pitchFamily="2" charset="0"/>
                <a:cs typeface="Times New Roman" panose="02020603050405020304" pitchFamily="18" charset="0"/>
              </a:rPr>
              <a:t>Mardi </a:t>
            </a:r>
            <a:r>
              <a:rPr lang="fr-FR" sz="2400" b="1" dirty="0">
                <a:latin typeface="Helvetica" pitchFamily="2" charset="0"/>
                <a:cs typeface="Times New Roman" panose="02020603050405020304" pitchFamily="18" charset="0"/>
              </a:rPr>
              <a:t>5 décembre 2024 </a:t>
            </a:r>
            <a:r>
              <a:rPr lang="fr-FR" sz="2400" dirty="0">
                <a:latin typeface="Helvetica" pitchFamily="2" charset="0"/>
                <a:cs typeface="Times New Roman" panose="02020603050405020304" pitchFamily="18" charset="0"/>
              </a:rPr>
              <a:t>au COARM (Saint-Denis)</a:t>
            </a:r>
          </a:p>
          <a:p>
            <a:pPr algn="r">
              <a:buFont typeface="Wingdings" pitchFamily="2" charset="2"/>
              <a:buChar char="ü"/>
            </a:pPr>
            <a:r>
              <a:rPr lang="fr-FR" sz="2400" dirty="0">
                <a:latin typeface="Helvetica" pitchFamily="2" charset="0"/>
                <a:cs typeface="Times New Roman" panose="02020603050405020304" pitchFamily="18" charset="0"/>
              </a:rPr>
              <a:t>En </a:t>
            </a:r>
            <a:r>
              <a:rPr lang="fr-FR" sz="2400" b="1" dirty="0">
                <a:latin typeface="Helvetica" pitchFamily="2" charset="0"/>
                <a:cs typeface="Times New Roman" panose="02020603050405020304" pitchFamily="18" charset="0"/>
              </a:rPr>
              <a:t>avril 2025 </a:t>
            </a:r>
            <a:r>
              <a:rPr lang="fr-FR" sz="2400" dirty="0">
                <a:latin typeface="Helvetica" pitchFamily="2" charset="0"/>
                <a:cs typeface="Times New Roman" panose="02020603050405020304" pitchFamily="18" charset="0"/>
              </a:rPr>
              <a:t>dans l’Ouest </a:t>
            </a:r>
            <a:r>
              <a:rPr lang="fr-FR" sz="2000" i="1" dirty="0">
                <a:latin typeface="Helvetica" pitchFamily="2" charset="0"/>
                <a:cs typeface="Times New Roman" panose="02020603050405020304" pitchFamily="18" charset="0"/>
              </a:rPr>
              <a:t>(lieu et date à définir)</a:t>
            </a:r>
          </a:p>
          <a:p>
            <a:endParaRPr lang="fr-FR" dirty="0"/>
          </a:p>
        </p:txBody>
      </p:sp>
      <p:pic>
        <p:nvPicPr>
          <p:cNvPr id="4" name="Image 3" descr="C:\Users\Comm\AppData\Local\Temp\logo_Re´duit te^te de lettre.png">
            <a:extLst>
              <a:ext uri="{FF2B5EF4-FFF2-40B4-BE49-F238E27FC236}">
                <a16:creationId xmlns:a16="http://schemas.microsoft.com/office/drawing/2014/main" id="{3CD04023-0AF4-284E-BD4F-B336D78C90A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4995" y="163830"/>
            <a:ext cx="2483485" cy="685800"/>
          </a:xfrm>
          <a:prstGeom prst="rect">
            <a:avLst/>
          </a:prstGeom>
          <a:noFill/>
          <a:ln>
            <a:noFill/>
          </a:ln>
        </p:spPr>
      </p:pic>
      <p:sp>
        <p:nvSpPr>
          <p:cNvPr id="6" name="Titre 1">
            <a:extLst>
              <a:ext uri="{FF2B5EF4-FFF2-40B4-BE49-F238E27FC236}">
                <a16:creationId xmlns:a16="http://schemas.microsoft.com/office/drawing/2014/main" id="{8D1A177D-A241-3240-9D44-E97A66EDB98E}"/>
              </a:ext>
            </a:extLst>
          </p:cNvPr>
          <p:cNvSpPr>
            <a:spLocks noGrp="1"/>
          </p:cNvSpPr>
          <p:nvPr>
            <p:ph type="title"/>
          </p:nvPr>
        </p:nvSpPr>
        <p:spPr>
          <a:xfrm>
            <a:off x="5844989" y="822694"/>
            <a:ext cx="6119704" cy="691551"/>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Vous rencontrer…</a:t>
            </a:r>
            <a:endParaRPr lang="fr-FR" sz="3000" dirty="0"/>
          </a:p>
        </p:txBody>
      </p:sp>
      <p:sp>
        <p:nvSpPr>
          <p:cNvPr id="8" name="ZoneTexte 7">
            <a:extLst>
              <a:ext uri="{FF2B5EF4-FFF2-40B4-BE49-F238E27FC236}">
                <a16:creationId xmlns:a16="http://schemas.microsoft.com/office/drawing/2014/main" id="{41939543-442E-D94B-9638-EC19A452EA4A}"/>
              </a:ext>
            </a:extLst>
          </p:cNvPr>
          <p:cNvSpPr txBox="1"/>
          <p:nvPr/>
        </p:nvSpPr>
        <p:spPr>
          <a:xfrm>
            <a:off x="10453163" y="1456455"/>
            <a:ext cx="2686930" cy="369332"/>
          </a:xfrm>
          <a:prstGeom prst="rect">
            <a:avLst/>
          </a:prstGeom>
          <a:noFill/>
        </p:spPr>
        <p:txBody>
          <a:bodyPr wrap="square" rtlCol="0">
            <a:spAutoFit/>
          </a:bodyPr>
          <a:lstStyle/>
          <a:p>
            <a:r>
              <a:rPr lang="fr-FR" i="1" dirty="0" err="1">
                <a:latin typeface="Helvetica" pitchFamily="2" charset="0"/>
              </a:rPr>
              <a:t>Eric</a:t>
            </a:r>
            <a:r>
              <a:rPr lang="fr-FR" i="1" dirty="0">
                <a:latin typeface="Helvetica" pitchFamily="2" charset="0"/>
              </a:rPr>
              <a:t> HUGEL</a:t>
            </a:r>
          </a:p>
        </p:txBody>
      </p:sp>
      <p:sp>
        <p:nvSpPr>
          <p:cNvPr id="5" name="ZoneTexte 4">
            <a:extLst>
              <a:ext uri="{FF2B5EF4-FFF2-40B4-BE49-F238E27FC236}">
                <a16:creationId xmlns:a16="http://schemas.microsoft.com/office/drawing/2014/main" id="{9C3CC4BF-9A32-BD1D-93D1-33A342DE2F97}"/>
              </a:ext>
            </a:extLst>
          </p:cNvPr>
          <p:cNvSpPr txBox="1"/>
          <p:nvPr/>
        </p:nvSpPr>
        <p:spPr>
          <a:xfrm>
            <a:off x="155497" y="1767998"/>
            <a:ext cx="3549600" cy="738664"/>
          </a:xfrm>
          <a:prstGeom prst="rect">
            <a:avLst/>
          </a:prstGeom>
          <a:noFill/>
        </p:spPr>
        <p:txBody>
          <a:bodyPr wrap="square" rtlCol="0">
            <a:spAutoFit/>
          </a:bodyPr>
          <a:lstStyle/>
          <a:p>
            <a:r>
              <a:rPr lang="fr-FR" sz="2400" b="1" dirty="0">
                <a:solidFill>
                  <a:srgbClr val="FF5B57"/>
                </a:solidFill>
                <a:latin typeface="Helvetica" pitchFamily="2" charset="0"/>
                <a:cs typeface="Times New Roman" panose="02020603050405020304" pitchFamily="18" charset="0"/>
              </a:rPr>
              <a:t>Les </a:t>
            </a:r>
            <a:r>
              <a:rPr lang="fr-FR" sz="2400" b="1" dirty="0" err="1">
                <a:solidFill>
                  <a:srgbClr val="FF5B57"/>
                </a:solidFill>
                <a:latin typeface="Helvetica" pitchFamily="2" charset="0"/>
                <a:cs typeface="Times New Roman" panose="02020603050405020304" pitchFamily="18" charset="0"/>
              </a:rPr>
              <a:t>Apéro’archis</a:t>
            </a:r>
            <a:endParaRPr lang="fr-FR" sz="2400" b="1" dirty="0">
              <a:solidFill>
                <a:srgbClr val="FF5B57"/>
              </a:solidFill>
              <a:latin typeface="Helvetica" pitchFamily="2" charset="0"/>
              <a:cs typeface="Times New Roman" panose="02020603050405020304" pitchFamily="18" charset="0"/>
            </a:endParaRPr>
          </a:p>
          <a:p>
            <a:endParaRPr lang="fr-FR" dirty="0"/>
          </a:p>
        </p:txBody>
      </p:sp>
    </p:spTree>
    <p:extLst>
      <p:ext uri="{BB962C8B-B14F-4D97-AF65-F5344CB8AC3E}">
        <p14:creationId xmlns:p14="http://schemas.microsoft.com/office/powerpoint/2010/main" val="41820858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67A85FB-6B80-8941-80AD-0CB5834CF71C}"/>
              </a:ext>
            </a:extLst>
          </p:cNvPr>
          <p:cNvSpPr txBox="1"/>
          <p:nvPr/>
        </p:nvSpPr>
        <p:spPr>
          <a:xfrm>
            <a:off x="148442" y="2708521"/>
            <a:ext cx="4762500" cy="2031325"/>
          </a:xfrm>
          <a:prstGeom prst="rect">
            <a:avLst/>
          </a:prstGeom>
          <a:noFill/>
        </p:spPr>
        <p:txBody>
          <a:bodyPr wrap="square" rtlCol="0">
            <a:spAutoFit/>
          </a:bodyPr>
          <a:lstStyle/>
          <a:p>
            <a:r>
              <a:rPr lang="fr-FR" b="1" dirty="0">
                <a:latin typeface="Helvetica" pitchFamily="2" charset="0"/>
              </a:rPr>
              <a:t>Aude QUIDBEUF</a:t>
            </a:r>
            <a:r>
              <a:rPr lang="fr-FR" dirty="0">
                <a:latin typeface="Helvetica" pitchFamily="2" charset="0"/>
              </a:rPr>
              <a:t>, Présidente</a:t>
            </a:r>
          </a:p>
          <a:p>
            <a:endParaRPr lang="fr-FR" b="1" dirty="0">
              <a:latin typeface="Helvetica" pitchFamily="2" charset="0"/>
            </a:endParaRPr>
          </a:p>
          <a:p>
            <a:r>
              <a:rPr lang="fr-FR" b="1" dirty="0">
                <a:latin typeface="Helvetica" pitchFamily="2" charset="0"/>
              </a:rPr>
              <a:t>Stéphanie GIRARDOT</a:t>
            </a:r>
            <a:r>
              <a:rPr lang="fr-FR" dirty="0">
                <a:latin typeface="Helvetica" pitchFamily="2" charset="0"/>
              </a:rPr>
              <a:t>, Trésorière</a:t>
            </a:r>
          </a:p>
          <a:p>
            <a:endParaRPr lang="fr-FR" b="1" dirty="0">
              <a:latin typeface="Helvetica" pitchFamily="2" charset="0"/>
            </a:endParaRPr>
          </a:p>
          <a:p>
            <a:r>
              <a:rPr lang="fr-FR" b="1" dirty="0">
                <a:latin typeface="Helvetica" pitchFamily="2" charset="0"/>
              </a:rPr>
              <a:t>Emmanuelle BERNAT-PAYET</a:t>
            </a:r>
            <a:r>
              <a:rPr lang="fr-FR" dirty="0">
                <a:latin typeface="Helvetica" pitchFamily="2" charset="0"/>
              </a:rPr>
              <a:t>, Secrétaire</a:t>
            </a:r>
          </a:p>
          <a:p>
            <a:endParaRPr lang="fr-FR" b="1" dirty="0">
              <a:latin typeface="Helvetica" pitchFamily="2" charset="0"/>
            </a:endParaRPr>
          </a:p>
          <a:p>
            <a:r>
              <a:rPr lang="fr-FR" b="1" dirty="0">
                <a:latin typeface="Helvetica" pitchFamily="2" charset="0"/>
              </a:rPr>
              <a:t>Olivia FRAPOLLI</a:t>
            </a:r>
            <a:r>
              <a:rPr lang="fr-FR" dirty="0">
                <a:latin typeface="Helvetica" pitchFamily="2" charset="0"/>
              </a:rPr>
              <a:t>,</a:t>
            </a:r>
            <a:r>
              <a:rPr lang="fr-FR" b="1" dirty="0">
                <a:latin typeface="Helvetica" pitchFamily="2" charset="0"/>
              </a:rPr>
              <a:t> </a:t>
            </a:r>
            <a:r>
              <a:rPr lang="fr-FR" dirty="0">
                <a:latin typeface="Helvetica" pitchFamily="2" charset="0"/>
              </a:rPr>
              <a:t>Permanente</a:t>
            </a:r>
          </a:p>
        </p:txBody>
      </p:sp>
      <p:pic>
        <p:nvPicPr>
          <p:cNvPr id="3" name="Image 2">
            <a:extLst>
              <a:ext uri="{FF2B5EF4-FFF2-40B4-BE49-F238E27FC236}">
                <a16:creationId xmlns:a16="http://schemas.microsoft.com/office/drawing/2014/main" id="{62C2345F-A5F4-C545-9EA2-7949B93FE715}"/>
              </a:ext>
            </a:extLst>
          </p:cNvPr>
          <p:cNvPicPr>
            <a:picLocks noChangeAspect="1"/>
          </p:cNvPicPr>
          <p:nvPr/>
        </p:nvPicPr>
        <p:blipFill>
          <a:blip r:embed="rId2"/>
          <a:stretch>
            <a:fillRect/>
          </a:stretch>
        </p:blipFill>
        <p:spPr>
          <a:xfrm>
            <a:off x="7085562" y="4971070"/>
            <a:ext cx="4745074" cy="1886930"/>
          </a:xfrm>
          <a:prstGeom prst="rect">
            <a:avLst/>
          </a:prstGeom>
        </p:spPr>
      </p:pic>
      <p:sp>
        <p:nvSpPr>
          <p:cNvPr id="7" name="Titre 1">
            <a:extLst>
              <a:ext uri="{FF2B5EF4-FFF2-40B4-BE49-F238E27FC236}">
                <a16:creationId xmlns:a16="http://schemas.microsoft.com/office/drawing/2014/main" id="{31DF65FF-4B1D-BA4C-AB51-4E3A60379033}"/>
              </a:ext>
            </a:extLst>
          </p:cNvPr>
          <p:cNvSpPr>
            <a:spLocks noGrp="1"/>
          </p:cNvSpPr>
          <p:nvPr>
            <p:ph type="title"/>
          </p:nvPr>
        </p:nvSpPr>
        <p:spPr>
          <a:xfrm>
            <a:off x="2174400" y="1080000"/>
            <a:ext cx="9871715" cy="1397297"/>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Maison de l’Architecture de La Réunion (MAR)</a:t>
            </a:r>
            <a:endParaRPr lang="fr-FR" sz="3000" dirty="0"/>
          </a:p>
        </p:txBody>
      </p:sp>
      <p:pic>
        <p:nvPicPr>
          <p:cNvPr id="6" name="Image 5" descr="C:\Users\Comm\AppData\Local\Temp\logo_Re´duit te^te de lettre.png">
            <a:extLst>
              <a:ext uri="{FF2B5EF4-FFF2-40B4-BE49-F238E27FC236}">
                <a16:creationId xmlns:a16="http://schemas.microsoft.com/office/drawing/2014/main" id="{1D0F646D-E911-0C45-BC51-820310507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911017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1DF65FF-4B1D-BA4C-AB51-4E3A60379033}"/>
              </a:ext>
            </a:extLst>
          </p:cNvPr>
          <p:cNvSpPr>
            <a:spLocks noGrp="1"/>
          </p:cNvSpPr>
          <p:nvPr>
            <p:ph type="title"/>
          </p:nvPr>
        </p:nvSpPr>
        <p:spPr>
          <a:xfrm>
            <a:off x="2149704" y="153329"/>
            <a:ext cx="9871715" cy="1397297"/>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10 ans du PAR</a:t>
            </a:r>
            <a:endParaRPr lang="fr-FR" sz="3000" dirty="0"/>
          </a:p>
        </p:txBody>
      </p:sp>
      <p:pic>
        <p:nvPicPr>
          <p:cNvPr id="6" name="Image 5" descr="C:\Users\Comm\AppData\Local\Temp\logo_Re´duit te^te de lettre.png">
            <a:extLst>
              <a:ext uri="{FF2B5EF4-FFF2-40B4-BE49-F238E27FC236}">
                <a16:creationId xmlns:a16="http://schemas.microsoft.com/office/drawing/2014/main" id="{1D0F646D-E911-0C45-BC51-82031050752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4" name="Image 3">
            <a:extLst>
              <a:ext uri="{FF2B5EF4-FFF2-40B4-BE49-F238E27FC236}">
                <a16:creationId xmlns:a16="http://schemas.microsoft.com/office/drawing/2014/main" id="{70C1A463-FF31-7A50-59E1-C1FF73BE9AE4}"/>
              </a:ext>
            </a:extLst>
          </p:cNvPr>
          <p:cNvPicPr>
            <a:picLocks noChangeAspect="1"/>
          </p:cNvPicPr>
          <p:nvPr/>
        </p:nvPicPr>
        <p:blipFill rotWithShape="1">
          <a:blip r:embed="rId4"/>
          <a:srcRect t="14889" b="16696"/>
          <a:stretch/>
        </p:blipFill>
        <p:spPr>
          <a:xfrm>
            <a:off x="0" y="1371600"/>
            <a:ext cx="12192001" cy="4724400"/>
          </a:xfrm>
          <a:prstGeom prst="rect">
            <a:avLst/>
          </a:prstGeom>
        </p:spPr>
      </p:pic>
      <p:pic>
        <p:nvPicPr>
          <p:cNvPr id="5" name="Image 4">
            <a:extLst>
              <a:ext uri="{FF2B5EF4-FFF2-40B4-BE49-F238E27FC236}">
                <a16:creationId xmlns:a16="http://schemas.microsoft.com/office/drawing/2014/main" id="{83470AD8-4414-BA66-8F77-E977108281E9}"/>
              </a:ext>
            </a:extLst>
          </p:cNvPr>
          <p:cNvPicPr>
            <a:picLocks noChangeAspect="1"/>
          </p:cNvPicPr>
          <p:nvPr/>
        </p:nvPicPr>
        <p:blipFill>
          <a:blip r:embed="rId5"/>
          <a:stretch>
            <a:fillRect/>
          </a:stretch>
        </p:blipFill>
        <p:spPr>
          <a:xfrm>
            <a:off x="8610600" y="5577518"/>
            <a:ext cx="3220036" cy="1280482"/>
          </a:xfrm>
          <a:prstGeom prst="rect">
            <a:avLst/>
          </a:prstGeom>
        </p:spPr>
      </p:pic>
    </p:spTree>
    <p:extLst>
      <p:ext uri="{BB962C8B-B14F-4D97-AF65-F5344CB8AC3E}">
        <p14:creationId xmlns:p14="http://schemas.microsoft.com/office/powerpoint/2010/main" val="42707516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D366B22-BB2B-AC4A-96B4-B0C60018459D}"/>
              </a:ext>
            </a:extLst>
          </p:cNvPr>
          <p:cNvSpPr txBox="1">
            <a:spLocks/>
          </p:cNvSpPr>
          <p:nvPr/>
        </p:nvSpPr>
        <p:spPr>
          <a:xfrm>
            <a:off x="2139736" y="1202465"/>
            <a:ext cx="4923217" cy="2893100"/>
          </a:xfrm>
          <a:prstGeom prst="rect">
            <a:avLst/>
          </a:prstGeom>
          <a:noFill/>
          <a:effectLst/>
        </p:spPr>
        <p:txBody>
          <a:bodyPr wrap="square" rtlCol="0">
            <a:spAutoFit/>
          </a:bodyPr>
          <a:lstStyle/>
          <a:p>
            <a:r>
              <a:rPr lang="fr-FR" b="1" dirty="0">
                <a:latin typeface="Helvetica LT Std" panose="020B0504020202020204" pitchFamily="34" charset="0"/>
                <a:cs typeface="Arial" panose="020B0604020202020204" pitchFamily="34" charset="0"/>
              </a:rPr>
              <a:t>Les perspectives 2025</a:t>
            </a:r>
          </a:p>
          <a:p>
            <a:pPr>
              <a:spcBef>
                <a:spcPts val="300"/>
              </a:spcBef>
            </a:pPr>
            <a:r>
              <a:rPr lang="fr-FR" altLang="fr-FR" dirty="0">
                <a:latin typeface="Helvetica LT Std" panose="020B0504020202020204" pitchFamily="34" charset="0"/>
                <a:cs typeface="Arial" panose="020B0604020202020204" pitchFamily="34" charset="0"/>
              </a:rPr>
              <a:t>AG renouvellement du CA en début 2025</a:t>
            </a:r>
          </a:p>
          <a:p>
            <a:pPr>
              <a:spcBef>
                <a:spcPts val="300"/>
              </a:spcBef>
            </a:pPr>
            <a:r>
              <a:rPr lang="fr-FR" altLang="fr-FR" dirty="0">
                <a:latin typeface="Helvetica LT Std" panose="020B0504020202020204" pitchFamily="34" charset="0"/>
                <a:cs typeface="Arial" panose="020B0604020202020204" pitchFamily="34" charset="0"/>
              </a:rPr>
              <a:t>Programme de résidence d’architecture</a:t>
            </a:r>
          </a:p>
          <a:p>
            <a:pPr>
              <a:spcBef>
                <a:spcPts val="300"/>
              </a:spcBef>
            </a:pPr>
            <a:r>
              <a:rPr lang="fr-FR" altLang="fr-FR" dirty="0">
                <a:latin typeface="Helvetica LT Std" panose="020B0504020202020204" pitchFamily="34" charset="0"/>
                <a:cs typeface="Arial" panose="020B0604020202020204" pitchFamily="34" charset="0"/>
              </a:rPr>
              <a:t>Salon de la maison</a:t>
            </a:r>
          </a:p>
          <a:p>
            <a:pPr>
              <a:spcBef>
                <a:spcPts val="300"/>
              </a:spcBef>
            </a:pPr>
            <a:r>
              <a:rPr lang="fr-FR" altLang="fr-FR" dirty="0">
                <a:latin typeface="Helvetica LT Std" panose="020B0504020202020204" pitchFamily="34" charset="0"/>
                <a:cs typeface="Arial" panose="020B0604020202020204" pitchFamily="34" charset="0"/>
              </a:rPr>
              <a:t>Concours de dessin</a:t>
            </a:r>
          </a:p>
          <a:p>
            <a:pPr>
              <a:spcBef>
                <a:spcPts val="300"/>
              </a:spcBef>
            </a:pPr>
            <a:r>
              <a:rPr lang="fr-FR" altLang="fr-FR" dirty="0">
                <a:latin typeface="Helvetica LT Std" panose="020B0504020202020204" pitchFamily="34" charset="0"/>
                <a:cs typeface="Arial" panose="020B0604020202020204" pitchFamily="34" charset="0"/>
              </a:rPr>
              <a:t>Itinérance de l’exposition du PAR 2024</a:t>
            </a:r>
          </a:p>
          <a:p>
            <a:pPr>
              <a:spcBef>
                <a:spcPts val="300"/>
              </a:spcBef>
            </a:pPr>
            <a:r>
              <a:rPr lang="fr-FR" dirty="0">
                <a:latin typeface="Helvetica LT Std" panose="020B0504020202020204" pitchFamily="34" charset="0"/>
                <a:cs typeface="Arial" panose="020B0604020202020204" pitchFamily="34" charset="0"/>
              </a:rPr>
              <a:t>Journées Européennes du Patrimoine</a:t>
            </a:r>
          </a:p>
          <a:p>
            <a:pPr>
              <a:spcBef>
                <a:spcPts val="300"/>
              </a:spcBef>
            </a:pPr>
            <a:r>
              <a:rPr lang="fr-FR" dirty="0">
                <a:latin typeface="Helvetica LT Std" panose="020B0504020202020204" pitchFamily="34" charset="0"/>
                <a:cs typeface="Arial" panose="020B0604020202020204" pitchFamily="34" charset="0"/>
              </a:rPr>
              <a:t>Journées Nationales de l’Architecture</a:t>
            </a:r>
          </a:p>
          <a:p>
            <a:pPr>
              <a:spcBef>
                <a:spcPts val="300"/>
              </a:spcBef>
            </a:pPr>
            <a:r>
              <a:rPr lang="fr-FR" b="1" dirty="0">
                <a:latin typeface="Helvetica LT Std" panose="020B0504020202020204" pitchFamily="34" charset="0"/>
                <a:cs typeface="Arial" panose="020B0604020202020204" pitchFamily="34" charset="0"/>
              </a:rPr>
              <a:t>…</a:t>
            </a:r>
          </a:p>
        </p:txBody>
      </p:sp>
      <p:pic>
        <p:nvPicPr>
          <p:cNvPr id="5" name="Image 4" descr="Une image contenant capture d’écran, Rectangle, orange, conception&#10;&#10;Description générée automatiquement">
            <a:extLst>
              <a:ext uri="{FF2B5EF4-FFF2-40B4-BE49-F238E27FC236}">
                <a16:creationId xmlns:a16="http://schemas.microsoft.com/office/drawing/2014/main" id="{D5FD7128-3C51-0F48-AC3F-CA21B15C286B}"/>
              </a:ext>
            </a:extLst>
          </p:cNvPr>
          <p:cNvPicPr>
            <a:picLocks noChangeAspect="1"/>
          </p:cNvPicPr>
          <p:nvPr/>
        </p:nvPicPr>
        <p:blipFill>
          <a:blip r:embed="rId2"/>
          <a:stretch>
            <a:fillRect/>
          </a:stretch>
        </p:blipFill>
        <p:spPr>
          <a:xfrm rot="5400000">
            <a:off x="2442666" y="4794866"/>
            <a:ext cx="634673" cy="1547136"/>
          </a:xfrm>
          <a:prstGeom prst="rect">
            <a:avLst/>
          </a:prstGeom>
        </p:spPr>
      </p:pic>
      <p:pic>
        <p:nvPicPr>
          <p:cNvPr id="6" name="Image 5" descr="Une image contenant capture d’écran, ligne, Rectangle, conception&#10;&#10;Description générée automatiquement">
            <a:extLst>
              <a:ext uri="{FF2B5EF4-FFF2-40B4-BE49-F238E27FC236}">
                <a16:creationId xmlns:a16="http://schemas.microsoft.com/office/drawing/2014/main" id="{3A4BC1DD-4EB4-B047-BDAF-8196AA99C55A}"/>
              </a:ext>
            </a:extLst>
          </p:cNvPr>
          <p:cNvPicPr>
            <a:picLocks noChangeAspect="1"/>
          </p:cNvPicPr>
          <p:nvPr/>
        </p:nvPicPr>
        <p:blipFill>
          <a:blip r:embed="rId3"/>
          <a:stretch>
            <a:fillRect/>
          </a:stretch>
        </p:blipFill>
        <p:spPr>
          <a:xfrm>
            <a:off x="9889970" y="-1442154"/>
            <a:ext cx="3127254" cy="1435611"/>
          </a:xfrm>
          <a:prstGeom prst="rect">
            <a:avLst/>
          </a:prstGeom>
        </p:spPr>
      </p:pic>
      <p:pic>
        <p:nvPicPr>
          <p:cNvPr id="8" name="Image 7" descr="Une image contenant capture d’écran, ligne, Symétrie&#10;&#10;Description générée automatiquement">
            <a:extLst>
              <a:ext uri="{FF2B5EF4-FFF2-40B4-BE49-F238E27FC236}">
                <a16:creationId xmlns:a16="http://schemas.microsoft.com/office/drawing/2014/main" id="{6523B473-B72C-664F-86DB-EB2DB6422227}"/>
              </a:ext>
            </a:extLst>
          </p:cNvPr>
          <p:cNvPicPr>
            <a:picLocks noChangeAspect="1"/>
          </p:cNvPicPr>
          <p:nvPr/>
        </p:nvPicPr>
        <p:blipFill>
          <a:blip r:embed="rId4"/>
          <a:stretch>
            <a:fillRect/>
          </a:stretch>
        </p:blipFill>
        <p:spPr>
          <a:xfrm>
            <a:off x="7963734" y="-1707300"/>
            <a:ext cx="2337821" cy="1228346"/>
          </a:xfrm>
          <a:prstGeom prst="rect">
            <a:avLst/>
          </a:prstGeom>
        </p:spPr>
      </p:pic>
      <p:pic>
        <p:nvPicPr>
          <p:cNvPr id="9" name="Image 8" descr="Une image contenant objet astronomique, cercle, jaune, Ambré&#10;&#10;Description générée automatiquement">
            <a:extLst>
              <a:ext uri="{FF2B5EF4-FFF2-40B4-BE49-F238E27FC236}">
                <a16:creationId xmlns:a16="http://schemas.microsoft.com/office/drawing/2014/main" id="{34EBB3F2-773F-F74A-9E23-3912825D7098}"/>
              </a:ext>
            </a:extLst>
          </p:cNvPr>
          <p:cNvPicPr>
            <a:picLocks noChangeAspect="1"/>
          </p:cNvPicPr>
          <p:nvPr/>
        </p:nvPicPr>
        <p:blipFill>
          <a:blip r:embed="rId5"/>
          <a:stretch>
            <a:fillRect/>
          </a:stretch>
        </p:blipFill>
        <p:spPr>
          <a:xfrm>
            <a:off x="9078982" y="-571676"/>
            <a:ext cx="339792" cy="328890"/>
          </a:xfrm>
          <a:prstGeom prst="rect">
            <a:avLst/>
          </a:prstGeom>
        </p:spPr>
      </p:pic>
      <p:pic>
        <p:nvPicPr>
          <p:cNvPr id="10" name="Image 9" descr="Une image contenant symbole&#10;&#10;Description générée automatiquement">
            <a:extLst>
              <a:ext uri="{FF2B5EF4-FFF2-40B4-BE49-F238E27FC236}">
                <a16:creationId xmlns:a16="http://schemas.microsoft.com/office/drawing/2014/main" id="{0820C856-730E-A94D-A534-166352844D0B}"/>
              </a:ext>
            </a:extLst>
          </p:cNvPr>
          <p:cNvPicPr>
            <a:picLocks noChangeAspect="1"/>
          </p:cNvPicPr>
          <p:nvPr/>
        </p:nvPicPr>
        <p:blipFill>
          <a:blip r:embed="rId6"/>
          <a:stretch>
            <a:fillRect/>
          </a:stretch>
        </p:blipFill>
        <p:spPr>
          <a:xfrm>
            <a:off x="204801" y="5316371"/>
            <a:ext cx="483700" cy="483700"/>
          </a:xfrm>
          <a:prstGeom prst="rect">
            <a:avLst/>
          </a:prstGeom>
        </p:spPr>
      </p:pic>
      <p:pic>
        <p:nvPicPr>
          <p:cNvPr id="11" name="Image 10" descr="Une image contenant cercle, Graphique, capture d’écran, Caractère coloré&#10;&#10;Description générée automatiquement">
            <a:extLst>
              <a:ext uri="{FF2B5EF4-FFF2-40B4-BE49-F238E27FC236}">
                <a16:creationId xmlns:a16="http://schemas.microsoft.com/office/drawing/2014/main" id="{CC61E461-B902-504E-8055-C608C17BD917}"/>
              </a:ext>
            </a:extLst>
          </p:cNvPr>
          <p:cNvPicPr>
            <a:picLocks noChangeAspect="1"/>
          </p:cNvPicPr>
          <p:nvPr/>
        </p:nvPicPr>
        <p:blipFill>
          <a:blip r:embed="rId7"/>
          <a:stretch>
            <a:fillRect/>
          </a:stretch>
        </p:blipFill>
        <p:spPr>
          <a:xfrm>
            <a:off x="833749" y="5326584"/>
            <a:ext cx="483700" cy="483700"/>
          </a:xfrm>
          <a:prstGeom prst="rect">
            <a:avLst/>
          </a:prstGeom>
        </p:spPr>
      </p:pic>
      <p:pic>
        <p:nvPicPr>
          <p:cNvPr id="12" name="Image 11" descr="Une image contenant Graphique, cercle, symbole, logo&#10;&#10;Description générée automatiquement">
            <a:extLst>
              <a:ext uri="{FF2B5EF4-FFF2-40B4-BE49-F238E27FC236}">
                <a16:creationId xmlns:a16="http://schemas.microsoft.com/office/drawing/2014/main" id="{24854224-AF55-954B-80B6-44EB821EA61B}"/>
              </a:ext>
            </a:extLst>
          </p:cNvPr>
          <p:cNvPicPr>
            <a:picLocks noChangeAspect="1"/>
          </p:cNvPicPr>
          <p:nvPr/>
        </p:nvPicPr>
        <p:blipFill>
          <a:blip r:embed="rId8"/>
          <a:stretch>
            <a:fillRect/>
          </a:stretch>
        </p:blipFill>
        <p:spPr>
          <a:xfrm>
            <a:off x="1482402" y="5316371"/>
            <a:ext cx="483700" cy="483700"/>
          </a:xfrm>
          <a:prstGeom prst="rect">
            <a:avLst/>
          </a:prstGeom>
        </p:spPr>
      </p:pic>
      <p:sp>
        <p:nvSpPr>
          <p:cNvPr id="13" name="ZoneTexte 12">
            <a:extLst>
              <a:ext uri="{FF2B5EF4-FFF2-40B4-BE49-F238E27FC236}">
                <a16:creationId xmlns:a16="http://schemas.microsoft.com/office/drawing/2014/main" id="{93CA5D2A-11F9-EF43-843B-684B696CCC90}"/>
              </a:ext>
            </a:extLst>
          </p:cNvPr>
          <p:cNvSpPr txBox="1"/>
          <p:nvPr/>
        </p:nvSpPr>
        <p:spPr>
          <a:xfrm>
            <a:off x="2131055" y="5383768"/>
            <a:ext cx="1545771" cy="369332"/>
          </a:xfrm>
          <a:prstGeom prst="rect">
            <a:avLst/>
          </a:prstGeom>
          <a:noFill/>
        </p:spPr>
        <p:txBody>
          <a:bodyPr wrap="square" rtlCol="0">
            <a:spAutoFit/>
          </a:bodyPr>
          <a:lstStyle/>
          <a:p>
            <a:r>
              <a:rPr lang="fr-FR" dirty="0">
                <a:solidFill>
                  <a:srgbClr val="F5F0E0"/>
                </a:solidFill>
                <a:latin typeface="Helvetica LT Std" panose="020B0504020202020204" pitchFamily="34" charset="0"/>
                <a:cs typeface="Arial" panose="020B0604020202020204" pitchFamily="34" charset="0"/>
              </a:rPr>
              <a:t>newsletter</a:t>
            </a:r>
          </a:p>
        </p:txBody>
      </p:sp>
      <p:pic>
        <p:nvPicPr>
          <p:cNvPr id="14" name="Image 13">
            <a:extLst>
              <a:ext uri="{FF2B5EF4-FFF2-40B4-BE49-F238E27FC236}">
                <a16:creationId xmlns:a16="http://schemas.microsoft.com/office/drawing/2014/main" id="{2BC9FBAD-3BD7-3A44-8AF7-0260B08E6B92}"/>
              </a:ext>
            </a:extLst>
          </p:cNvPr>
          <p:cNvPicPr>
            <a:picLocks noChangeAspect="1"/>
          </p:cNvPicPr>
          <p:nvPr/>
        </p:nvPicPr>
        <p:blipFill>
          <a:blip r:embed="rId9"/>
          <a:stretch>
            <a:fillRect/>
          </a:stretch>
        </p:blipFill>
        <p:spPr>
          <a:xfrm>
            <a:off x="8780813" y="6310876"/>
            <a:ext cx="1207928" cy="634674"/>
          </a:xfrm>
          <a:prstGeom prst="rect">
            <a:avLst/>
          </a:prstGeom>
        </p:spPr>
      </p:pic>
      <p:pic>
        <p:nvPicPr>
          <p:cNvPr id="15" name="Image 14" descr="Une image contenant texte, capture d’écran, Site web, Page web&#10;&#10;Description générée automatiquement">
            <a:extLst>
              <a:ext uri="{FF2B5EF4-FFF2-40B4-BE49-F238E27FC236}">
                <a16:creationId xmlns:a16="http://schemas.microsoft.com/office/drawing/2014/main" id="{8FB76ABF-CB44-2247-81AB-97234C196E9A}"/>
              </a:ext>
            </a:extLst>
          </p:cNvPr>
          <p:cNvPicPr>
            <a:picLocks noChangeAspect="1"/>
          </p:cNvPicPr>
          <p:nvPr/>
        </p:nvPicPr>
        <p:blipFill>
          <a:blip r:embed="rId10"/>
          <a:stretch>
            <a:fillRect/>
          </a:stretch>
        </p:blipFill>
        <p:spPr>
          <a:xfrm>
            <a:off x="8852299" y="0"/>
            <a:ext cx="2883053" cy="7516959"/>
          </a:xfrm>
          <a:prstGeom prst="rect">
            <a:avLst/>
          </a:prstGeom>
        </p:spPr>
      </p:pic>
      <p:sp>
        <p:nvSpPr>
          <p:cNvPr id="16" name="ZoneTexte 15">
            <a:extLst>
              <a:ext uri="{FF2B5EF4-FFF2-40B4-BE49-F238E27FC236}">
                <a16:creationId xmlns:a16="http://schemas.microsoft.com/office/drawing/2014/main" id="{D78D677C-76F9-8F46-9F71-C85DFE450FD0}"/>
              </a:ext>
            </a:extLst>
          </p:cNvPr>
          <p:cNvSpPr txBox="1"/>
          <p:nvPr/>
        </p:nvSpPr>
        <p:spPr>
          <a:xfrm>
            <a:off x="135298" y="4369043"/>
            <a:ext cx="6531048" cy="734047"/>
          </a:xfrm>
          <a:prstGeom prst="rect">
            <a:avLst/>
          </a:prstGeom>
          <a:noFill/>
        </p:spPr>
        <p:txBody>
          <a:bodyPr wrap="square">
            <a:spAutoFit/>
          </a:bodyPr>
          <a:lstStyle/>
          <a:p>
            <a:r>
              <a:rPr lang="fr-FR" dirty="0">
                <a:latin typeface="Helvetica LT Std" panose="020B0504020202020204" pitchFamily="34" charset="0"/>
                <a:cs typeface="Arial" panose="020B0604020202020204" pitchFamily="34" charset="0"/>
              </a:rPr>
              <a:t>Retrouvez-nous sur</a:t>
            </a:r>
          </a:p>
          <a:p>
            <a:pPr>
              <a:lnSpc>
                <a:spcPct val="150000"/>
              </a:lnSpc>
            </a:pPr>
            <a:r>
              <a:rPr lang="fr-FR" sz="1800" b="1" dirty="0">
                <a:solidFill>
                  <a:srgbClr val="3E3F8B"/>
                </a:solidFill>
                <a:effectLst>
                  <a:outerShdw blurRad="38100" dist="38100" dir="2700000" algn="tl">
                    <a:srgbClr val="000000">
                      <a:alpha val="43137"/>
                    </a:srgbClr>
                  </a:outerShdw>
                </a:effectLst>
                <a:latin typeface="Helvetica LT Std" panose="020B0504020202020204" pitchFamily="34" charset="0"/>
                <a:cs typeface="Arial" panose="020B0604020202020204" pitchFamily="34" charset="0"/>
              </a:rPr>
              <a:t>maisondelarchitecture.re</a:t>
            </a:r>
          </a:p>
        </p:txBody>
      </p:sp>
      <p:pic>
        <p:nvPicPr>
          <p:cNvPr id="2" name="Image 1">
            <a:extLst>
              <a:ext uri="{FF2B5EF4-FFF2-40B4-BE49-F238E27FC236}">
                <a16:creationId xmlns:a16="http://schemas.microsoft.com/office/drawing/2014/main" id="{BF94A33B-7EA4-BF55-1CBB-8690E5134EC1}"/>
              </a:ext>
            </a:extLst>
          </p:cNvPr>
          <p:cNvPicPr>
            <a:picLocks noChangeAspect="1"/>
          </p:cNvPicPr>
          <p:nvPr/>
        </p:nvPicPr>
        <p:blipFill>
          <a:blip r:embed="rId11"/>
          <a:stretch>
            <a:fillRect/>
          </a:stretch>
        </p:blipFill>
        <p:spPr>
          <a:xfrm>
            <a:off x="135298" y="0"/>
            <a:ext cx="2182797" cy="868013"/>
          </a:xfrm>
          <a:prstGeom prst="rect">
            <a:avLst/>
          </a:prstGeom>
        </p:spPr>
      </p:pic>
    </p:spTree>
    <p:extLst>
      <p:ext uri="{BB962C8B-B14F-4D97-AF65-F5344CB8AC3E}">
        <p14:creationId xmlns:p14="http://schemas.microsoft.com/office/powerpoint/2010/main" val="4192959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CDF4B8B-0938-F14A-978F-F46DC372359E}"/>
              </a:ext>
            </a:extLst>
          </p:cNvPr>
          <p:cNvPicPr>
            <a:picLocks noChangeAspect="1"/>
          </p:cNvPicPr>
          <p:nvPr/>
        </p:nvPicPr>
        <p:blipFill>
          <a:blip r:embed="rId2"/>
          <a:stretch>
            <a:fillRect/>
          </a:stretch>
        </p:blipFill>
        <p:spPr>
          <a:xfrm>
            <a:off x="8767041" y="4680789"/>
            <a:ext cx="2828638" cy="1996686"/>
          </a:xfrm>
          <a:prstGeom prst="rect">
            <a:avLst/>
          </a:prstGeom>
        </p:spPr>
      </p:pic>
      <p:sp>
        <p:nvSpPr>
          <p:cNvPr id="8" name="Titre 1">
            <a:extLst>
              <a:ext uri="{FF2B5EF4-FFF2-40B4-BE49-F238E27FC236}">
                <a16:creationId xmlns:a16="http://schemas.microsoft.com/office/drawing/2014/main" id="{C7E9A3A5-2658-2845-986B-F3F960522108}"/>
              </a:ext>
            </a:extLst>
          </p:cNvPr>
          <p:cNvSpPr>
            <a:spLocks noGrp="1"/>
          </p:cNvSpPr>
          <p:nvPr>
            <p:ph type="title"/>
          </p:nvPr>
        </p:nvSpPr>
        <p:spPr>
          <a:xfrm>
            <a:off x="3024000" y="1110520"/>
            <a:ext cx="8688474" cy="756380"/>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Ecole d’architecture de La Réunion</a:t>
            </a:r>
            <a:endParaRPr lang="fr-FR" sz="3000" dirty="0"/>
          </a:p>
        </p:txBody>
      </p:sp>
      <p:sp>
        <p:nvSpPr>
          <p:cNvPr id="9" name="ZoneTexte 8">
            <a:extLst>
              <a:ext uri="{FF2B5EF4-FFF2-40B4-BE49-F238E27FC236}">
                <a16:creationId xmlns:a16="http://schemas.microsoft.com/office/drawing/2014/main" id="{03AD5490-0292-FD42-B61E-8E43F8C8F6FE}"/>
              </a:ext>
            </a:extLst>
          </p:cNvPr>
          <p:cNvSpPr txBox="1"/>
          <p:nvPr/>
        </p:nvSpPr>
        <p:spPr>
          <a:xfrm>
            <a:off x="8346637" y="1876772"/>
            <a:ext cx="3445174" cy="553998"/>
          </a:xfrm>
          <a:prstGeom prst="rect">
            <a:avLst/>
          </a:prstGeom>
          <a:noFill/>
        </p:spPr>
        <p:txBody>
          <a:bodyPr wrap="none" rtlCol="0">
            <a:spAutoFit/>
          </a:bodyPr>
          <a:lstStyle/>
          <a:p>
            <a:r>
              <a:rPr lang="fr-FR" sz="2200" b="1" dirty="0">
                <a:latin typeface="Helvetica" pitchFamily="2" charset="0"/>
              </a:rPr>
              <a:t>Pierre ROSIER</a:t>
            </a:r>
            <a:r>
              <a:rPr lang="fr-FR" sz="2200" dirty="0">
                <a:latin typeface="Helvetica" pitchFamily="2" charset="0"/>
              </a:rPr>
              <a:t>, Directeur</a:t>
            </a:r>
          </a:p>
          <a:p>
            <a:endParaRPr lang="fr-FR" sz="800" b="1" dirty="0">
              <a:latin typeface="Times" pitchFamily="2" charset="0"/>
            </a:endParaRPr>
          </a:p>
        </p:txBody>
      </p:sp>
      <p:sp>
        <p:nvSpPr>
          <p:cNvPr id="2" name="ZoneTexte 1">
            <a:extLst>
              <a:ext uri="{FF2B5EF4-FFF2-40B4-BE49-F238E27FC236}">
                <a16:creationId xmlns:a16="http://schemas.microsoft.com/office/drawing/2014/main" id="{2AA41182-41F7-734F-AA79-8599C2340670}"/>
              </a:ext>
            </a:extLst>
          </p:cNvPr>
          <p:cNvSpPr txBox="1"/>
          <p:nvPr/>
        </p:nvSpPr>
        <p:spPr>
          <a:xfrm>
            <a:off x="148442" y="2896679"/>
            <a:ext cx="8999569" cy="646331"/>
          </a:xfrm>
          <a:prstGeom prst="rect">
            <a:avLst/>
          </a:prstGeom>
          <a:noFill/>
        </p:spPr>
        <p:txBody>
          <a:bodyPr wrap="square" rtlCol="0">
            <a:spAutoFit/>
          </a:bodyPr>
          <a:lstStyle/>
          <a:p>
            <a:pPr marL="285750" indent="-285750">
              <a:buFont typeface="Arial" panose="020B0604020202020204" pitchFamily="34" charset="0"/>
              <a:buChar char="•"/>
            </a:pPr>
            <a:r>
              <a:rPr lang="fr-FR" dirty="0">
                <a:latin typeface="Helvetica" pitchFamily="2" charset="0"/>
              </a:rPr>
              <a:t>Une école adaptée pour l’Outre-Mer… Bilan 1 an après</a:t>
            </a:r>
          </a:p>
          <a:p>
            <a:pPr marL="285750" indent="-285750">
              <a:buFont typeface="Arial" panose="020B0604020202020204" pitchFamily="34" charset="0"/>
              <a:buChar char="•"/>
            </a:pPr>
            <a:r>
              <a:rPr lang="fr-FR" dirty="0">
                <a:latin typeface="Helvetica" pitchFamily="2" charset="0"/>
              </a:rPr>
              <a:t>Retour sur la BIAT 2024</a:t>
            </a:r>
          </a:p>
        </p:txBody>
      </p:sp>
      <p:pic>
        <p:nvPicPr>
          <p:cNvPr id="10" name="Image 9" descr="C:\Users\Comm\AppData\Local\Temp\logo_Re´duit te^te de lettre.png">
            <a:extLst>
              <a:ext uri="{FF2B5EF4-FFF2-40B4-BE49-F238E27FC236}">
                <a16:creationId xmlns:a16="http://schemas.microsoft.com/office/drawing/2014/main" id="{FF5A05D9-B3EB-6E4E-830B-66236D075B6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367104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9C874A90-EA19-3647-87CA-31D728D28C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5" name="Espace réservé du contenu 2">
            <a:extLst>
              <a:ext uri="{FF2B5EF4-FFF2-40B4-BE49-F238E27FC236}">
                <a16:creationId xmlns:a16="http://schemas.microsoft.com/office/drawing/2014/main" id="{C7347D30-BC36-AF4C-A28E-86FB1EB3A5C6}"/>
              </a:ext>
            </a:extLst>
          </p:cNvPr>
          <p:cNvSpPr>
            <a:spLocks noGrp="1"/>
          </p:cNvSpPr>
          <p:nvPr>
            <p:ph idx="1"/>
          </p:nvPr>
        </p:nvSpPr>
        <p:spPr>
          <a:xfrm>
            <a:off x="148442" y="1664694"/>
            <a:ext cx="10881773" cy="4872904"/>
          </a:xfrm>
        </p:spPr>
        <p:txBody>
          <a:bodyPr>
            <a:normAutofit fontScale="40000" lnSpcReduction="20000"/>
          </a:bodyPr>
          <a:lstStyle/>
          <a:p>
            <a:pPr marL="0" indent="0">
              <a:buNone/>
            </a:pPr>
            <a:endParaRPr lang="fr-FR" sz="5000" dirty="0">
              <a:solidFill>
                <a:schemeClr val="tx2">
                  <a:lumMod val="75000"/>
                </a:schemeClr>
              </a:solidFill>
              <a:latin typeface="Times New Roman" panose="02020603050405020304" pitchFamily="18" charset="0"/>
              <a:cs typeface="Times New Roman" panose="02020603050405020304" pitchFamily="18" charset="0"/>
            </a:endParaRPr>
          </a:p>
          <a:p>
            <a:pPr marL="0" indent="0">
              <a:buNone/>
            </a:pPr>
            <a:r>
              <a:rPr lang="fr-FR" sz="5000" b="1" dirty="0">
                <a:latin typeface="Helvetica" pitchFamily="2" charset="0"/>
                <a:cs typeface="Times New Roman" panose="02020603050405020304" pitchFamily="18" charset="0"/>
              </a:rPr>
              <a:t>L’Ordre veille à l’organisation de la profession d’architecte.</a:t>
            </a:r>
          </a:p>
          <a:p>
            <a:pPr marL="0" indent="0">
              <a:buNone/>
            </a:pPr>
            <a:r>
              <a:rPr lang="fr-FR" sz="5000" b="1" dirty="0">
                <a:latin typeface="Helvetica" pitchFamily="2" charset="0"/>
                <a:cs typeface="Times New Roman" panose="02020603050405020304" pitchFamily="18" charset="0"/>
              </a:rPr>
              <a:t>Les CROA ont pour missions : </a:t>
            </a:r>
            <a:endParaRPr lang="fr-FR" sz="5000" dirty="0">
              <a:latin typeface="Helvetica" pitchFamily="2" charset="0"/>
              <a:cs typeface="Times New Roman" panose="02020603050405020304" pitchFamily="18" charset="0"/>
            </a:endParaRPr>
          </a:p>
          <a:p>
            <a:pPr>
              <a:lnSpc>
                <a:spcPct val="120000"/>
              </a:lnSpc>
            </a:pPr>
            <a:r>
              <a:rPr lang="fr-FR" sz="5000" dirty="0">
                <a:latin typeface="Helvetica" pitchFamily="2" charset="0"/>
                <a:cs typeface="Times New Roman" panose="02020603050405020304" pitchFamily="18" charset="0"/>
              </a:rPr>
              <a:t>d’assurer la tenue du tableau régional et veiller à la protection du titre d’architecte </a:t>
            </a:r>
          </a:p>
          <a:p>
            <a:pPr>
              <a:lnSpc>
                <a:spcPct val="120000"/>
              </a:lnSpc>
            </a:pPr>
            <a:r>
              <a:rPr lang="fr-FR" sz="5000" dirty="0">
                <a:latin typeface="Helvetica" pitchFamily="2" charset="0"/>
                <a:cs typeface="Times New Roman" panose="02020603050405020304" pitchFamily="18" charset="0"/>
              </a:rPr>
              <a:t>de garantir le respect des règles déontologiques et de la discipline des architectes et des sociétés d’architecture </a:t>
            </a:r>
          </a:p>
          <a:p>
            <a:pPr>
              <a:lnSpc>
                <a:spcPct val="120000"/>
              </a:lnSpc>
            </a:pPr>
            <a:r>
              <a:rPr lang="fr-FR" sz="5000" dirty="0">
                <a:latin typeface="Helvetica" pitchFamily="2" charset="0"/>
                <a:cs typeface="Times New Roman" panose="02020603050405020304" pitchFamily="18" charset="0"/>
              </a:rPr>
              <a:t>de procéder au contrôle des formes juridiques et des modalités d’exercice de la profession, notamment en matière d’assurance civile </a:t>
            </a:r>
          </a:p>
          <a:p>
            <a:pPr>
              <a:lnSpc>
                <a:spcPct val="120000"/>
              </a:lnSpc>
            </a:pPr>
            <a:r>
              <a:rPr lang="fr-FR" sz="5000" dirty="0">
                <a:latin typeface="Helvetica" pitchFamily="2" charset="0"/>
                <a:cs typeface="Times New Roman" panose="02020603050405020304" pitchFamily="18" charset="0"/>
              </a:rPr>
              <a:t>de participer au contrôle de la formation continue</a:t>
            </a:r>
          </a:p>
          <a:p>
            <a:pPr>
              <a:lnSpc>
                <a:spcPct val="120000"/>
              </a:lnSpc>
            </a:pPr>
            <a:r>
              <a:rPr lang="fr-FR" sz="5000" dirty="0">
                <a:latin typeface="Helvetica" pitchFamily="2" charset="0"/>
                <a:cs typeface="Times New Roman" panose="02020603050405020304" pitchFamily="18" charset="0"/>
              </a:rPr>
              <a:t>de mener la politique du Conseil en organisant des actions diverses, groupes de travail, production de ressources, organisation d’évènements </a:t>
            </a:r>
          </a:p>
          <a:p>
            <a:pPr>
              <a:lnSpc>
                <a:spcPct val="120000"/>
              </a:lnSpc>
            </a:pPr>
            <a:r>
              <a:rPr lang="fr-FR" sz="5000" dirty="0">
                <a:latin typeface="Helvetica" pitchFamily="2" charset="0"/>
                <a:cs typeface="Times New Roman" panose="02020603050405020304" pitchFamily="18" charset="0"/>
              </a:rPr>
              <a:t>de représenter et promouvoir la profession auprès des pouvoirs publics</a:t>
            </a:r>
            <a:endParaRPr lang="fr-FR" sz="5000" b="1" dirty="0">
              <a:solidFill>
                <a:schemeClr val="tx2">
                  <a:lumMod val="75000"/>
                </a:schemeClr>
              </a:solidFill>
              <a:latin typeface="Helvetica" pitchFamily="2" charset="0"/>
            </a:endParaRPr>
          </a:p>
          <a:p>
            <a:pPr marL="0" indent="0">
              <a:buNone/>
            </a:pPr>
            <a:r>
              <a:rPr lang="fr-FR" sz="2200" b="1" dirty="0">
                <a:solidFill>
                  <a:schemeClr val="bg1">
                    <a:lumMod val="50000"/>
                  </a:schemeClr>
                </a:solidFill>
                <a:latin typeface="Times New Roman" panose="02020603050405020304" pitchFamily="18" charset="0"/>
                <a:cs typeface="Times New Roman" panose="02020603050405020304" pitchFamily="18" charset="0"/>
              </a:rPr>
              <a:t>       </a:t>
            </a:r>
            <a:endParaRPr lang="fr-FR" sz="2400" b="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6" name="Rectangle 2">
            <a:extLst>
              <a:ext uri="{FF2B5EF4-FFF2-40B4-BE49-F238E27FC236}">
                <a16:creationId xmlns:a16="http://schemas.microsoft.com/office/drawing/2014/main" id="{B81F383B-2B4B-9E4A-9EF3-C6A99B1A9B3F}"/>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Titre 1">
            <a:extLst>
              <a:ext uri="{FF2B5EF4-FFF2-40B4-BE49-F238E27FC236}">
                <a16:creationId xmlns:a16="http://schemas.microsoft.com/office/drawing/2014/main" id="{CC917B5F-ADA6-1145-9F56-88A8CBF9BA48}"/>
              </a:ext>
            </a:extLst>
          </p:cNvPr>
          <p:cNvSpPr>
            <a:spLocks noGrp="1"/>
          </p:cNvSpPr>
          <p:nvPr>
            <p:ph type="title"/>
          </p:nvPr>
        </p:nvSpPr>
        <p:spPr>
          <a:xfrm>
            <a:off x="6409071" y="835576"/>
            <a:ext cx="5387102" cy="658595"/>
          </a:xfrm>
        </p:spPr>
        <p:txBody>
          <a:bodyPr>
            <a:normAutofit/>
          </a:bodyPr>
          <a:lstStyle/>
          <a:p>
            <a:pPr marL="17463" algn="r"/>
            <a:r>
              <a:rPr lang="fr-FR" sz="3000" b="1" dirty="0">
                <a:latin typeface="Helvetica" pitchFamily="2" charset="0"/>
                <a:ea typeface="Verdana" panose="020B0604030504040204" pitchFamily="34" charset="0"/>
                <a:cs typeface="Times New Roman" panose="02020603050405020304" pitchFamily="18" charset="0"/>
              </a:rPr>
              <a:t>Missions régaliennes</a:t>
            </a:r>
            <a:endParaRPr lang="fr-FR" sz="3000" dirty="0"/>
          </a:p>
        </p:txBody>
      </p:sp>
    </p:spTree>
    <p:extLst>
      <p:ext uri="{BB962C8B-B14F-4D97-AF65-F5344CB8AC3E}">
        <p14:creationId xmlns:p14="http://schemas.microsoft.com/office/powerpoint/2010/main" val="3498309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3">
            <a:extLst>
              <a:ext uri="{FF2B5EF4-FFF2-40B4-BE49-F238E27FC236}">
                <a16:creationId xmlns:a16="http://schemas.microsoft.com/office/drawing/2014/main" id="{2B8668C0-8060-D74B-BE84-01F97806D42D}"/>
              </a:ext>
            </a:extLst>
          </p:cNvPr>
          <p:cNvPicPr/>
          <p:nvPr/>
        </p:nvPicPr>
        <p:blipFill>
          <a:blip r:embed="rId2"/>
          <a:stretch>
            <a:fillRect/>
          </a:stretch>
        </p:blipFill>
        <p:spPr>
          <a:xfrm>
            <a:off x="148442" y="1408771"/>
            <a:ext cx="5810250" cy="5295900"/>
          </a:xfrm>
          <a:prstGeom prst="rect">
            <a:avLst/>
          </a:prstGeom>
        </p:spPr>
      </p:pic>
      <p:sp>
        <p:nvSpPr>
          <p:cNvPr id="9" name="Zone de texte 1">
            <a:extLst>
              <a:ext uri="{FF2B5EF4-FFF2-40B4-BE49-F238E27FC236}">
                <a16:creationId xmlns:a16="http://schemas.microsoft.com/office/drawing/2014/main" id="{F98C63BA-44FD-1041-9860-8AAD37EA4662}"/>
              </a:ext>
            </a:extLst>
          </p:cNvPr>
          <p:cNvSpPr txBox="1"/>
          <p:nvPr/>
        </p:nvSpPr>
        <p:spPr>
          <a:xfrm>
            <a:off x="842620" y="2200370"/>
            <a:ext cx="4729503" cy="3628016"/>
          </a:xfrm>
          <a:prstGeom prst="rect">
            <a:avLst/>
          </a:prstGeom>
          <a:solidFill>
            <a:schemeClr val="lt1"/>
          </a:solidFill>
          <a:ln w="6350">
            <a:noFill/>
          </a:ln>
          <a:sp3d/>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650" dirty="0">
                <a:effectLst/>
                <a:latin typeface="Apple Chancery" panose="03020702040506060504" pitchFamily="66" charset="-79"/>
                <a:ea typeface="Calibri" panose="020F0502020204030204" pitchFamily="34" charset="0"/>
                <a:cs typeface="Times New Roman" panose="02020603050405020304" pitchFamily="18" charset="0"/>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sz="4000" b="1" dirty="0">
                <a:effectLst/>
                <a:latin typeface="Times New Roman" panose="02020603050405020304" pitchFamily="18" charset="0"/>
                <a:ea typeface="Calibri" panose="020F0502020204030204" pitchFamily="34" charset="0"/>
                <a:cs typeface="Times New Roman" panose="02020603050405020304" pitchFamily="18" charset="0"/>
              </a:rPr>
              <a:t>16</a:t>
            </a:r>
            <a:r>
              <a:rPr lang="fr-FR" sz="35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3500" b="1" dirty="0">
                <a:effectLst/>
                <a:latin typeface="Helvetica" pitchFamily="2" charset="0"/>
                <a:ea typeface="Calibri" panose="020F0502020204030204" pitchFamily="34" charset="0"/>
                <a:cs typeface="Times New Roman" panose="02020603050405020304" pitchFamily="18" charset="0"/>
              </a:rPr>
              <a:t>architectes </a:t>
            </a:r>
          </a:p>
          <a:p>
            <a:pPr algn="ctr">
              <a:spcAft>
                <a:spcPts val="0"/>
              </a:spcAft>
            </a:pPr>
            <a:r>
              <a:rPr lang="fr-FR" sz="2400" dirty="0">
                <a:latin typeface="Helvetica" pitchFamily="2" charset="0"/>
                <a:ea typeface="Calibri" panose="020F0502020204030204" pitchFamily="34" charset="0"/>
                <a:cs typeface="Times New Roman" panose="02020603050405020304" pitchFamily="18" charset="0"/>
              </a:rPr>
              <a:t>p</a:t>
            </a:r>
            <a:r>
              <a:rPr lang="fr-FR" sz="2400" dirty="0">
                <a:effectLst/>
                <a:latin typeface="Helvetica" pitchFamily="2" charset="0"/>
                <a:ea typeface="Calibri" panose="020F0502020204030204" pitchFamily="34" charset="0"/>
                <a:cs typeface="Times New Roman" panose="02020603050405020304" pitchFamily="18" charset="0"/>
              </a:rPr>
              <a:t>rêtent serment</a:t>
            </a:r>
          </a:p>
          <a:p>
            <a:pPr algn="ctr">
              <a:spcAft>
                <a:spcPts val="0"/>
              </a:spcAft>
            </a:pPr>
            <a:endParaRPr lang="fr-FR" sz="2400" dirty="0">
              <a:effectLst/>
              <a:latin typeface="Helvetica" pitchFamily="2" charset="0"/>
              <a:ea typeface="Calibri" panose="020F0502020204030204" pitchFamily="34" charset="0"/>
              <a:cs typeface="Times New Roman" panose="02020603050405020304" pitchFamily="18" charset="0"/>
            </a:endParaRPr>
          </a:p>
          <a:p>
            <a:pPr algn="ctr">
              <a:spcAft>
                <a:spcPts val="0"/>
              </a:spcAft>
            </a:pPr>
            <a:r>
              <a:rPr lang="fr-FR" sz="1600" dirty="0">
                <a:effectLst/>
                <a:latin typeface="Helvetica" pitchFamily="2" charset="0"/>
                <a:ea typeface="Calibri" panose="020F0502020204030204" pitchFamily="34" charset="0"/>
                <a:cs typeface="Times New Roman" panose="02020603050405020304" pitchFamily="18" charset="0"/>
              </a:rPr>
              <a:t>sous la houlette de </a:t>
            </a:r>
          </a:p>
          <a:p>
            <a:pPr algn="ctr">
              <a:spcAft>
                <a:spcPts val="0"/>
              </a:spcAft>
            </a:pPr>
            <a:r>
              <a:rPr lang="fr-FR" sz="1600" dirty="0">
                <a:effectLst/>
                <a:latin typeface="Helvetica" pitchFamily="2" charset="0"/>
                <a:ea typeface="Calibri" panose="020F0502020204030204" pitchFamily="34" charset="0"/>
                <a:cs typeface="Times New Roman" panose="02020603050405020304" pitchFamily="18" charset="0"/>
              </a:rPr>
              <a:t>Dagmar GROSS</a:t>
            </a:r>
            <a:endParaRPr lang="fr-FR" sz="1600" dirty="0">
              <a:latin typeface="Helvetica" pitchFamily="2" charset="0"/>
              <a:ea typeface="Calibri" panose="020F0502020204030204" pitchFamily="34" charset="0"/>
              <a:cs typeface="Times New Roman" panose="02020603050405020304" pitchFamily="18" charset="0"/>
            </a:endParaRPr>
          </a:p>
          <a:p>
            <a:pPr algn="ctr">
              <a:spcAft>
                <a:spcPts val="0"/>
              </a:spcAft>
            </a:pPr>
            <a:r>
              <a:rPr lang="fr-FR" sz="1600" dirty="0">
                <a:effectLst/>
                <a:latin typeface="Helvetica" pitchFamily="2" charset="0"/>
                <a:ea typeface="Calibri" panose="020F0502020204030204" pitchFamily="34" charset="0"/>
                <a:cs typeface="Times New Roman" panose="02020603050405020304" pitchFamily="18" charset="0"/>
              </a:rPr>
              <a:t>Delphine CARRABIN</a:t>
            </a:r>
            <a:endParaRPr lang="fr-FR" sz="1600" dirty="0">
              <a:latin typeface="Helvetica" pitchFamily="2" charset="0"/>
              <a:ea typeface="Calibri" panose="020F0502020204030204" pitchFamily="34" charset="0"/>
              <a:cs typeface="Times New Roman" panose="02020603050405020304" pitchFamily="18" charset="0"/>
            </a:endParaRPr>
          </a:p>
          <a:p>
            <a:pPr algn="ctr">
              <a:spcAft>
                <a:spcPts val="0"/>
              </a:spcAft>
            </a:pPr>
            <a:r>
              <a:rPr lang="fr-FR" sz="1600" dirty="0">
                <a:effectLst/>
                <a:latin typeface="Helvetica" pitchFamily="2" charset="0"/>
                <a:ea typeface="Calibri" panose="020F0502020204030204" pitchFamily="34" charset="0"/>
                <a:cs typeface="Times New Roman" panose="02020603050405020304" pitchFamily="18" charset="0"/>
              </a:rPr>
              <a:t>Alexia TCHAKALOFF</a:t>
            </a:r>
          </a:p>
          <a:p>
            <a:pPr algn="ctr">
              <a:spcAft>
                <a:spcPts val="0"/>
              </a:spcAft>
            </a:pPr>
            <a:r>
              <a:rPr lang="fr-FR" sz="1600" dirty="0">
                <a:effectLst/>
                <a:latin typeface="Helvetica" pitchFamily="2" charset="0"/>
                <a:ea typeface="Calibri" panose="020F0502020204030204" pitchFamily="34" charset="0"/>
                <a:cs typeface="Times New Roman" panose="02020603050405020304" pitchFamily="18" charset="0"/>
              </a:rPr>
              <a:t>Sandrine RAVELOSON</a:t>
            </a:r>
          </a:p>
        </p:txBody>
      </p:sp>
      <p:pic>
        <p:nvPicPr>
          <p:cNvPr id="4" name="Image 3" descr="C:\Users\Comm\AppData\Local\Temp\logo_Re´duit te^te de lettre.png">
            <a:extLst>
              <a:ext uri="{FF2B5EF4-FFF2-40B4-BE49-F238E27FC236}">
                <a16:creationId xmlns:a16="http://schemas.microsoft.com/office/drawing/2014/main" id="{579B9FAE-F5AA-AD4A-9B01-DF6E98255F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Titre 1">
            <a:extLst>
              <a:ext uri="{FF2B5EF4-FFF2-40B4-BE49-F238E27FC236}">
                <a16:creationId xmlns:a16="http://schemas.microsoft.com/office/drawing/2014/main" id="{F985F78D-0745-F44F-B0CF-005DDD0D06BE}"/>
              </a:ext>
            </a:extLst>
          </p:cNvPr>
          <p:cNvSpPr>
            <a:spLocks noGrp="1"/>
          </p:cNvSpPr>
          <p:nvPr>
            <p:ph type="title"/>
          </p:nvPr>
        </p:nvSpPr>
        <p:spPr>
          <a:xfrm>
            <a:off x="6534151" y="496229"/>
            <a:ext cx="5519878" cy="1127666"/>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Prestation de serment</a:t>
            </a:r>
            <a:endParaRPr lang="fr-FR" sz="3000" dirty="0"/>
          </a:p>
        </p:txBody>
      </p:sp>
    </p:spTree>
    <p:extLst>
      <p:ext uri="{BB962C8B-B14F-4D97-AF65-F5344CB8AC3E}">
        <p14:creationId xmlns:p14="http://schemas.microsoft.com/office/powerpoint/2010/main" val="2748906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FB241638-785C-4743-951F-D6E6A3EEB4E4}"/>
              </a:ext>
            </a:extLst>
          </p:cNvPr>
          <p:cNvSpPr>
            <a:spLocks noGrp="1"/>
          </p:cNvSpPr>
          <p:nvPr>
            <p:ph idx="1"/>
          </p:nvPr>
        </p:nvSpPr>
        <p:spPr>
          <a:xfrm>
            <a:off x="76443" y="1398266"/>
            <a:ext cx="9737158" cy="5326091"/>
          </a:xfrm>
          <a:noFill/>
        </p:spPr>
        <p:txBody>
          <a:bodyPr numCol="2">
            <a:normAutofit fontScale="47500" lnSpcReduction="20000"/>
          </a:bodyPr>
          <a:lstStyle/>
          <a:p>
            <a:pPr marL="0" indent="0">
              <a:buNone/>
            </a:pPr>
            <a:r>
              <a:rPr lang="en-US" dirty="0"/>
              <a:t> </a:t>
            </a:r>
            <a:endParaRPr lang="fr-FR" dirty="0"/>
          </a:p>
          <a:p>
            <a:pPr>
              <a:lnSpc>
                <a:spcPct val="120000"/>
              </a:lnSpc>
              <a:spcAft>
                <a:spcPts val="400"/>
              </a:spcAft>
            </a:pPr>
            <a:r>
              <a:rPr lang="en-US" sz="5100" dirty="0">
                <a:latin typeface="Helvetica" pitchFamily="2" charset="0"/>
                <a:cs typeface="Times New Roman" panose="02020603050405020304" pitchFamily="18" charset="0"/>
              </a:rPr>
              <a:t>AUBRY Jonathan</a:t>
            </a:r>
            <a:endParaRPr lang="fr-FR" sz="5100" dirty="0">
              <a:latin typeface="Helvetica" pitchFamily="2" charset="0"/>
              <a:cs typeface="Times New Roman" panose="02020603050405020304" pitchFamily="18" charset="0"/>
            </a:endParaRPr>
          </a:p>
          <a:p>
            <a:pPr>
              <a:lnSpc>
                <a:spcPct val="120000"/>
              </a:lnSpc>
              <a:spcAft>
                <a:spcPts val="400"/>
              </a:spcAft>
            </a:pPr>
            <a:r>
              <a:rPr lang="fr-FR" sz="5100" dirty="0">
                <a:latin typeface="Helvetica" pitchFamily="2" charset="0"/>
                <a:cs typeface="Times New Roman" panose="02020603050405020304" pitchFamily="18" charset="0"/>
              </a:rPr>
              <a:t>AZZOLIN Julia</a:t>
            </a:r>
          </a:p>
          <a:p>
            <a:pPr>
              <a:lnSpc>
                <a:spcPct val="120000"/>
              </a:lnSpc>
              <a:spcAft>
                <a:spcPts val="400"/>
              </a:spcAft>
            </a:pPr>
            <a:r>
              <a:rPr lang="fr-FR" sz="5100" dirty="0">
                <a:latin typeface="Helvetica" pitchFamily="2" charset="0"/>
                <a:cs typeface="Times New Roman" panose="02020603050405020304" pitchFamily="18" charset="0"/>
              </a:rPr>
              <a:t>CHEUNG-AH-SEUNG Cécile </a:t>
            </a:r>
          </a:p>
          <a:p>
            <a:pPr>
              <a:lnSpc>
                <a:spcPct val="120000"/>
              </a:lnSpc>
              <a:spcAft>
                <a:spcPts val="400"/>
              </a:spcAft>
            </a:pPr>
            <a:r>
              <a:rPr lang="fr-FR" sz="5100" dirty="0">
                <a:latin typeface="Helvetica" pitchFamily="2" charset="0"/>
                <a:cs typeface="Times New Roman" panose="02020603050405020304" pitchFamily="18" charset="0"/>
              </a:rPr>
              <a:t>CIRAUQUI Sandra</a:t>
            </a:r>
          </a:p>
          <a:p>
            <a:pPr>
              <a:lnSpc>
                <a:spcPct val="120000"/>
              </a:lnSpc>
              <a:spcAft>
                <a:spcPts val="400"/>
              </a:spcAft>
            </a:pPr>
            <a:r>
              <a:rPr lang="fr-FR" sz="5100" dirty="0">
                <a:latin typeface="Helvetica" pitchFamily="2" charset="0"/>
                <a:cs typeface="Times New Roman" panose="02020603050405020304" pitchFamily="18" charset="0"/>
              </a:rPr>
              <a:t>CLIPET Guilhem</a:t>
            </a:r>
          </a:p>
          <a:p>
            <a:pPr>
              <a:lnSpc>
                <a:spcPct val="120000"/>
              </a:lnSpc>
              <a:spcAft>
                <a:spcPts val="400"/>
              </a:spcAft>
            </a:pPr>
            <a:r>
              <a:rPr lang="fr-FR" sz="5100" dirty="0">
                <a:latin typeface="Helvetica" pitchFamily="2" charset="0"/>
                <a:cs typeface="Times New Roman" panose="02020603050405020304" pitchFamily="18" charset="0"/>
              </a:rPr>
              <a:t>FATHI </a:t>
            </a:r>
            <a:r>
              <a:rPr lang="fr-FR" sz="5100" dirty="0" err="1">
                <a:latin typeface="Helvetica" pitchFamily="2" charset="0"/>
                <a:cs typeface="Times New Roman" panose="02020603050405020304" pitchFamily="18" charset="0"/>
              </a:rPr>
              <a:t>Keyvan</a:t>
            </a:r>
            <a:endParaRPr lang="fr-FR" sz="5100" dirty="0">
              <a:latin typeface="Helvetica" pitchFamily="2" charset="0"/>
              <a:cs typeface="Times New Roman" panose="02020603050405020304" pitchFamily="18" charset="0"/>
            </a:endParaRPr>
          </a:p>
          <a:p>
            <a:pPr>
              <a:lnSpc>
                <a:spcPct val="120000"/>
              </a:lnSpc>
              <a:spcAft>
                <a:spcPts val="400"/>
              </a:spcAft>
            </a:pPr>
            <a:r>
              <a:rPr lang="fr-FR" sz="5100" dirty="0">
                <a:latin typeface="Helvetica" pitchFamily="2" charset="0"/>
                <a:cs typeface="Times New Roman" panose="02020603050405020304" pitchFamily="18" charset="0"/>
              </a:rPr>
              <a:t>GAZUT Loris</a:t>
            </a:r>
          </a:p>
          <a:p>
            <a:pPr>
              <a:lnSpc>
                <a:spcPct val="120000"/>
              </a:lnSpc>
              <a:spcAft>
                <a:spcPts val="400"/>
              </a:spcAft>
            </a:pPr>
            <a:r>
              <a:rPr lang="fr-FR" sz="5100" dirty="0">
                <a:latin typeface="Helvetica" pitchFamily="2" charset="0"/>
                <a:cs typeface="Times New Roman" panose="02020603050405020304" pitchFamily="18" charset="0"/>
              </a:rPr>
              <a:t>GUILBEAU François</a:t>
            </a:r>
          </a:p>
          <a:p>
            <a:pPr marL="0" indent="0">
              <a:lnSpc>
                <a:spcPct val="120000"/>
              </a:lnSpc>
              <a:spcAft>
                <a:spcPts val="400"/>
              </a:spcAft>
              <a:buNone/>
            </a:pPr>
            <a:endParaRPr lang="fr-FR" sz="5100" dirty="0">
              <a:latin typeface="Helvetica" pitchFamily="2" charset="0"/>
              <a:cs typeface="Times New Roman" panose="02020603050405020304" pitchFamily="18" charset="0"/>
            </a:endParaRPr>
          </a:p>
          <a:p>
            <a:pPr>
              <a:lnSpc>
                <a:spcPct val="120000"/>
              </a:lnSpc>
              <a:spcBef>
                <a:spcPts val="0"/>
              </a:spcBef>
              <a:spcAft>
                <a:spcPts val="400"/>
              </a:spcAft>
            </a:pPr>
            <a:endParaRPr lang="fr-FR" sz="5100" dirty="0">
              <a:latin typeface="Helvetica" pitchFamily="2" charset="0"/>
              <a:cs typeface="Times New Roman" panose="02020603050405020304" pitchFamily="18" charset="0"/>
            </a:endParaRPr>
          </a:p>
          <a:p>
            <a:pPr>
              <a:lnSpc>
                <a:spcPct val="120000"/>
              </a:lnSpc>
              <a:spcBef>
                <a:spcPts val="0"/>
              </a:spcBef>
              <a:spcAft>
                <a:spcPts val="400"/>
              </a:spcAft>
            </a:pPr>
            <a:r>
              <a:rPr lang="fr-FR" sz="5100" dirty="0">
                <a:latin typeface="Helvetica" pitchFamily="2" charset="0"/>
                <a:cs typeface="Times New Roman" panose="02020603050405020304" pitchFamily="18" charset="0"/>
              </a:rPr>
              <a:t>HERRMANN Léa</a:t>
            </a:r>
          </a:p>
          <a:p>
            <a:pPr>
              <a:lnSpc>
                <a:spcPct val="120000"/>
              </a:lnSpc>
              <a:spcAft>
                <a:spcPts val="400"/>
              </a:spcAft>
            </a:pPr>
            <a:r>
              <a:rPr lang="fr-FR" sz="5100" dirty="0">
                <a:latin typeface="Helvetica" pitchFamily="2" charset="0"/>
                <a:cs typeface="Times New Roman" panose="02020603050405020304" pitchFamily="18" charset="0"/>
              </a:rPr>
              <a:t>JANUEL Eva</a:t>
            </a:r>
          </a:p>
          <a:p>
            <a:pPr>
              <a:lnSpc>
                <a:spcPct val="120000"/>
              </a:lnSpc>
              <a:spcAft>
                <a:spcPts val="400"/>
              </a:spcAft>
            </a:pPr>
            <a:r>
              <a:rPr lang="fr-FR" sz="5100" dirty="0">
                <a:latin typeface="Helvetica" pitchFamily="2" charset="0"/>
                <a:cs typeface="Times New Roman" panose="02020603050405020304" pitchFamily="18" charset="0"/>
              </a:rPr>
              <a:t>LAROCHE-JOUBERT Maëlle</a:t>
            </a:r>
          </a:p>
          <a:p>
            <a:pPr>
              <a:lnSpc>
                <a:spcPct val="120000"/>
              </a:lnSpc>
              <a:spcAft>
                <a:spcPts val="400"/>
              </a:spcAft>
            </a:pPr>
            <a:r>
              <a:rPr lang="fr-FR" sz="5100" dirty="0">
                <a:latin typeface="Helvetica" pitchFamily="2" charset="0"/>
                <a:cs typeface="Times New Roman" panose="02020603050405020304" pitchFamily="18" charset="0"/>
              </a:rPr>
              <a:t>LE GAL Ronan</a:t>
            </a:r>
          </a:p>
          <a:p>
            <a:pPr>
              <a:lnSpc>
                <a:spcPct val="120000"/>
              </a:lnSpc>
              <a:spcAft>
                <a:spcPts val="400"/>
              </a:spcAft>
            </a:pPr>
            <a:r>
              <a:rPr lang="fr-FR" sz="5100" dirty="0">
                <a:latin typeface="Helvetica" pitchFamily="2" charset="0"/>
                <a:cs typeface="Times New Roman" panose="02020603050405020304" pitchFamily="18" charset="0"/>
              </a:rPr>
              <a:t>MANGIAVACCA Léa</a:t>
            </a:r>
          </a:p>
          <a:p>
            <a:pPr>
              <a:lnSpc>
                <a:spcPct val="120000"/>
              </a:lnSpc>
              <a:spcAft>
                <a:spcPts val="400"/>
              </a:spcAft>
            </a:pPr>
            <a:r>
              <a:rPr lang="fr-FR" sz="5100" dirty="0">
                <a:latin typeface="Helvetica" pitchFamily="2" charset="0"/>
                <a:cs typeface="Times New Roman" panose="02020603050405020304" pitchFamily="18" charset="0"/>
              </a:rPr>
              <a:t>MEZIANI Meriem</a:t>
            </a:r>
          </a:p>
          <a:p>
            <a:pPr>
              <a:lnSpc>
                <a:spcPct val="120000"/>
              </a:lnSpc>
              <a:spcAft>
                <a:spcPts val="400"/>
              </a:spcAft>
            </a:pPr>
            <a:r>
              <a:rPr lang="fr-FR" sz="5100" dirty="0">
                <a:latin typeface="Helvetica" pitchFamily="2" charset="0"/>
                <a:cs typeface="Times New Roman" panose="02020603050405020304" pitchFamily="18" charset="0"/>
              </a:rPr>
              <a:t>MOHAMMED Yannick</a:t>
            </a:r>
          </a:p>
          <a:p>
            <a:pPr>
              <a:lnSpc>
                <a:spcPct val="120000"/>
              </a:lnSpc>
              <a:spcAft>
                <a:spcPts val="400"/>
              </a:spcAft>
            </a:pPr>
            <a:r>
              <a:rPr lang="fr-FR" sz="5100" dirty="0">
                <a:latin typeface="Helvetica" pitchFamily="2" charset="0"/>
                <a:cs typeface="Times New Roman" panose="02020603050405020304" pitchFamily="18" charset="0"/>
              </a:rPr>
              <a:t>NOGUES Amélie</a:t>
            </a:r>
          </a:p>
          <a:p>
            <a:endParaRPr lang="fr-FR" dirty="0"/>
          </a:p>
        </p:txBody>
      </p:sp>
      <p:sp>
        <p:nvSpPr>
          <p:cNvPr id="8" name="Titre 1">
            <a:extLst>
              <a:ext uri="{FF2B5EF4-FFF2-40B4-BE49-F238E27FC236}">
                <a16:creationId xmlns:a16="http://schemas.microsoft.com/office/drawing/2014/main" id="{AACE92B1-CA10-6747-9B64-77B7491850FD}"/>
              </a:ext>
            </a:extLst>
          </p:cNvPr>
          <p:cNvSpPr>
            <a:spLocks noGrp="1"/>
          </p:cNvSpPr>
          <p:nvPr>
            <p:ph type="title"/>
          </p:nvPr>
        </p:nvSpPr>
        <p:spPr>
          <a:xfrm>
            <a:off x="5809398" y="859017"/>
            <a:ext cx="6191250" cy="539249"/>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Les récipiendaires</a:t>
            </a:r>
            <a:endParaRPr lang="fr-FR" sz="3000" dirty="0"/>
          </a:p>
        </p:txBody>
      </p:sp>
      <p:pic>
        <p:nvPicPr>
          <p:cNvPr id="5" name="Image 4" descr="C:\Users\Comm\AppData\Local\Temp\logo_Re´duit te^te de lettre.png">
            <a:extLst>
              <a:ext uri="{FF2B5EF4-FFF2-40B4-BE49-F238E27FC236}">
                <a16:creationId xmlns:a16="http://schemas.microsoft.com/office/drawing/2014/main" id="{67A85557-D056-6B49-AAE0-864511D9ED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1045880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D05891AE-3FD8-404C-95A3-D902CA9DF827}"/>
              </a:ext>
            </a:extLst>
          </p:cNvPr>
          <p:cNvSpPr>
            <a:spLocks noGrp="1"/>
          </p:cNvSpPr>
          <p:nvPr>
            <p:ph type="title"/>
          </p:nvPr>
        </p:nvSpPr>
        <p:spPr>
          <a:xfrm>
            <a:off x="5809398" y="859017"/>
            <a:ext cx="6191250" cy="539249"/>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Les récipiendaires</a:t>
            </a:r>
            <a:endParaRPr lang="fr-FR" sz="3000" dirty="0"/>
          </a:p>
        </p:txBody>
      </p:sp>
      <p:pic>
        <p:nvPicPr>
          <p:cNvPr id="6" name="Image 5" descr="C:\Users\Comm\AppData\Local\Temp\logo_Re´duit te^te de lettre.png">
            <a:extLst>
              <a:ext uri="{FF2B5EF4-FFF2-40B4-BE49-F238E27FC236}">
                <a16:creationId xmlns:a16="http://schemas.microsoft.com/office/drawing/2014/main" id="{535365ED-1D45-284D-A309-FB53F7D1725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15" name="Image 14">
            <a:extLst>
              <a:ext uri="{FF2B5EF4-FFF2-40B4-BE49-F238E27FC236}">
                <a16:creationId xmlns:a16="http://schemas.microsoft.com/office/drawing/2014/main" id="{24AC6977-DCB9-0048-9A97-0315184821B2}"/>
              </a:ext>
            </a:extLst>
          </p:cNvPr>
          <p:cNvPicPr>
            <a:picLocks noChangeAspect="1"/>
          </p:cNvPicPr>
          <p:nvPr/>
        </p:nvPicPr>
        <p:blipFill>
          <a:blip r:embed="rId3"/>
          <a:stretch>
            <a:fillRect/>
          </a:stretch>
        </p:blipFill>
        <p:spPr>
          <a:xfrm>
            <a:off x="438576" y="1398265"/>
            <a:ext cx="8040405" cy="5326625"/>
          </a:xfrm>
          <a:prstGeom prst="rect">
            <a:avLst/>
          </a:prstGeom>
        </p:spPr>
      </p:pic>
      <p:sp>
        <p:nvSpPr>
          <p:cNvPr id="2" name="ZoneTexte 1">
            <a:extLst>
              <a:ext uri="{FF2B5EF4-FFF2-40B4-BE49-F238E27FC236}">
                <a16:creationId xmlns:a16="http://schemas.microsoft.com/office/drawing/2014/main" id="{DB6BCB12-468B-7D45-A825-0D3AD0530F2F}"/>
              </a:ext>
            </a:extLst>
          </p:cNvPr>
          <p:cNvSpPr txBox="1"/>
          <p:nvPr/>
        </p:nvSpPr>
        <p:spPr>
          <a:xfrm>
            <a:off x="438577" y="6232447"/>
            <a:ext cx="8256536" cy="492443"/>
          </a:xfrm>
          <a:prstGeom prst="rect">
            <a:avLst/>
          </a:prstGeom>
          <a:noFill/>
        </p:spPr>
        <p:txBody>
          <a:bodyPr wrap="square" rtlCol="0">
            <a:spAutoFit/>
          </a:bodyPr>
          <a:lstStyle/>
          <a:p>
            <a:r>
              <a:rPr lang="fr-FR" sz="1300" dirty="0">
                <a:solidFill>
                  <a:schemeClr val="bg1"/>
                </a:solidFill>
              </a:rPr>
              <a:t>C. CHEUNG AH CHEUNG ; Y. MOHAMMED ; J. AZZOLIN ; J. AUBRY ; R. LE GAL ; L. HERRMANN ;  F. GUILBEAU ; E. JANUEL ; G. CLIPET ; S. CIRAUQUI ; A. NOGUES ; L. MANGIAVACCA ;  M. MEZIANI ; M. LAROCHE-JOUBERT ; L. GAZUT ; K. FATHI</a:t>
            </a:r>
          </a:p>
        </p:txBody>
      </p:sp>
    </p:spTree>
    <p:extLst>
      <p:ext uri="{BB962C8B-B14F-4D97-AF65-F5344CB8AC3E}">
        <p14:creationId xmlns:p14="http://schemas.microsoft.com/office/powerpoint/2010/main" val="1417698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43B31C-7B10-C342-A3D9-4C50B141BEE5}"/>
              </a:ext>
            </a:extLst>
          </p:cNvPr>
          <p:cNvSpPr/>
          <p:nvPr/>
        </p:nvSpPr>
        <p:spPr>
          <a:xfrm>
            <a:off x="124360" y="2881512"/>
            <a:ext cx="11606500" cy="3785652"/>
          </a:xfrm>
          <a:prstGeom prst="rect">
            <a:avLst/>
          </a:prstGeom>
          <a:noFill/>
        </p:spPr>
        <p:txBody>
          <a:bodyPr wrap="square">
            <a:spAutoFit/>
          </a:bodyPr>
          <a:lstStyle/>
          <a:p>
            <a:r>
              <a:rPr lang="fr-FR" sz="4000" b="1" dirty="0">
                <a:latin typeface="Helvetica" pitchFamily="2" charset="0"/>
                <a:ea typeface="Brush Script MT" panose="03060802040406070304" pitchFamily="66" charset="-122"/>
                <a:cs typeface="Apple Chancery" panose="03020702040506060504" pitchFamily="66" charset="-79"/>
              </a:rPr>
              <a:t>Dans le respect de l’</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intérêt public </a:t>
            </a:r>
            <a:r>
              <a:rPr lang="fr-FR" sz="4000" b="1" dirty="0">
                <a:latin typeface="Helvetica" pitchFamily="2" charset="0"/>
                <a:ea typeface="Brush Script MT" panose="03060802040406070304" pitchFamily="66" charset="-122"/>
                <a:cs typeface="Apple Chancery" panose="03020702040506060504" pitchFamily="66" charset="-79"/>
              </a:rPr>
              <a:t>qui s’attache à la </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qualité architecturale</a:t>
            </a:r>
            <a:r>
              <a:rPr lang="fr-FR" sz="4000" b="1" dirty="0">
                <a:latin typeface="Helvetica" pitchFamily="2" charset="0"/>
                <a:ea typeface="Brush Script MT" panose="03060802040406070304" pitchFamily="66" charset="-122"/>
                <a:cs typeface="Apple Chancery" panose="03020702040506060504" pitchFamily="66" charset="-79"/>
              </a:rPr>
              <a:t>, je </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jure</a:t>
            </a:r>
            <a:r>
              <a:rPr lang="fr-FR" sz="4000" b="1" dirty="0">
                <a:latin typeface="Helvetica" pitchFamily="2" charset="0"/>
                <a:ea typeface="Brush Script MT" panose="03060802040406070304" pitchFamily="66" charset="-122"/>
                <a:cs typeface="Apple Chancery" panose="03020702040506060504" pitchFamily="66" charset="-79"/>
              </a:rPr>
              <a:t> d’exercer ma profession avec </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conscience</a:t>
            </a:r>
            <a:r>
              <a:rPr lang="fr-FR" sz="4000" b="1" dirty="0">
                <a:latin typeface="Helvetica" pitchFamily="2" charset="0"/>
                <a:ea typeface="Brush Script MT" panose="03060802040406070304" pitchFamily="66" charset="-122"/>
                <a:cs typeface="Apple Chancery" panose="03020702040506060504" pitchFamily="66" charset="-79"/>
              </a:rPr>
              <a:t>, </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probité</a:t>
            </a:r>
            <a:r>
              <a:rPr lang="fr-FR" sz="4000" b="1" dirty="0">
                <a:latin typeface="Helvetica" pitchFamily="2" charset="0"/>
                <a:ea typeface="Brush Script MT" panose="03060802040406070304" pitchFamily="66" charset="-122"/>
                <a:cs typeface="Apple Chancery" panose="03020702040506060504" pitchFamily="66" charset="-79"/>
              </a:rPr>
              <a:t> et </a:t>
            </a:r>
            <a:r>
              <a:rPr lang="fr-FR" sz="4000" b="1" dirty="0">
                <a:solidFill>
                  <a:srgbClr val="FF5B57"/>
                </a:solidFill>
                <a:latin typeface="Helvetica" pitchFamily="2" charset="0"/>
                <a:ea typeface="Brush Script MT" panose="03060802040406070304" pitchFamily="66" charset="-122"/>
                <a:cs typeface="Apple Chancery" panose="03020702040506060504" pitchFamily="66" charset="-79"/>
              </a:rPr>
              <a:t>responsabilité</a:t>
            </a:r>
            <a:r>
              <a:rPr lang="fr-FR" sz="4000" b="1" dirty="0">
                <a:latin typeface="Helvetica" pitchFamily="2" charset="0"/>
                <a:ea typeface="Brush Script MT" panose="03060802040406070304" pitchFamily="66" charset="-122"/>
                <a:cs typeface="Apple Chancery" panose="03020702040506060504" pitchFamily="66" charset="-79"/>
              </a:rPr>
              <a:t> et d’observer les règles contenues dans la loi sur l’architecture et dans le code de déontologie</a:t>
            </a:r>
            <a:endParaRPr lang="fr-RE" sz="4000" dirty="0">
              <a:latin typeface="Helvetica" pitchFamily="2" charset="0"/>
              <a:ea typeface="Brush Script MT" panose="03060802040406070304" pitchFamily="66" charset="-122"/>
              <a:cs typeface="Apple Chancery" panose="03020702040506060504" pitchFamily="66" charset="-79"/>
            </a:endParaRPr>
          </a:p>
        </p:txBody>
      </p:sp>
      <p:pic>
        <p:nvPicPr>
          <p:cNvPr id="2" name="Image 1" descr="C:\Users\Comm\AppData\Local\Temp\logo_Re´duit te^te de lettre.png">
            <a:extLst>
              <a:ext uri="{FF2B5EF4-FFF2-40B4-BE49-F238E27FC236}">
                <a16:creationId xmlns:a16="http://schemas.microsoft.com/office/drawing/2014/main" id="{94EDE311-C478-1AB0-6AEE-95A1B7794F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4148619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BD7340A-D435-F747-8925-1990B3FDA033}"/>
              </a:ext>
            </a:extLst>
          </p:cNvPr>
          <p:cNvSpPr txBox="1"/>
          <p:nvPr/>
        </p:nvSpPr>
        <p:spPr>
          <a:xfrm>
            <a:off x="5714276" y="6334751"/>
            <a:ext cx="6514083" cy="369332"/>
          </a:xfrm>
          <a:prstGeom prst="rect">
            <a:avLst/>
          </a:prstGeom>
          <a:noFill/>
        </p:spPr>
        <p:txBody>
          <a:bodyPr wrap="square" rtlCol="0">
            <a:spAutoFit/>
          </a:bodyPr>
          <a:lstStyle/>
          <a:p>
            <a:pPr algn="ctr"/>
            <a:r>
              <a:rPr lang="fr-FR" dirty="0">
                <a:solidFill>
                  <a:schemeClr val="bg1">
                    <a:lumMod val="50000"/>
                  </a:schemeClr>
                </a:solidFill>
              </a:rPr>
              <a:t>Conseil de l’Ordre des Architectes de La Réunion et de Mayotte </a:t>
            </a:r>
          </a:p>
        </p:txBody>
      </p:sp>
      <p:sp>
        <p:nvSpPr>
          <p:cNvPr id="8" name="Titre 1">
            <a:extLst>
              <a:ext uri="{FF2B5EF4-FFF2-40B4-BE49-F238E27FC236}">
                <a16:creationId xmlns:a16="http://schemas.microsoft.com/office/drawing/2014/main" id="{82B81911-61F4-1442-A6DF-AB41DDE5973C}"/>
              </a:ext>
            </a:extLst>
          </p:cNvPr>
          <p:cNvSpPr>
            <a:spLocks noGrp="1"/>
          </p:cNvSpPr>
          <p:nvPr>
            <p:ph type="title"/>
          </p:nvPr>
        </p:nvSpPr>
        <p:spPr>
          <a:xfrm>
            <a:off x="5714276" y="717162"/>
            <a:ext cx="6477724" cy="1127666"/>
          </a:xfrm>
        </p:spPr>
        <p:txBody>
          <a:bodyPr>
            <a:normAutofit/>
          </a:bodyPr>
          <a:lstStyle/>
          <a:p>
            <a:pPr algn="ctr"/>
            <a:r>
              <a:rPr lang="fr-FR" sz="3000" b="1" dirty="0"/>
              <a:t>COARM</a:t>
            </a:r>
            <a:br>
              <a:rPr lang="fr-FR" sz="3000" dirty="0"/>
            </a:br>
            <a:r>
              <a:rPr lang="fr-FR" sz="1800" dirty="0"/>
              <a:t>92, rue de la République 97400 Saint-Denis</a:t>
            </a:r>
            <a:br>
              <a:rPr lang="fr-FR" sz="1800" dirty="0"/>
            </a:br>
            <a:r>
              <a:rPr lang="fr-FR" sz="1800" dirty="0"/>
              <a:t>Tél. 0262 21 35 06 E-mail. </a:t>
            </a:r>
            <a:r>
              <a:rPr lang="fr-FR" sz="1800" dirty="0">
                <a:hlinkClick r:id="rId2"/>
              </a:rPr>
              <a:t>contact@coa-rm.com</a:t>
            </a:r>
            <a:r>
              <a:rPr lang="fr-FR" sz="1800" dirty="0"/>
              <a:t> </a:t>
            </a:r>
          </a:p>
        </p:txBody>
      </p:sp>
      <p:pic>
        <p:nvPicPr>
          <p:cNvPr id="10" name="Image 9" descr="C:\Users\Comm\AppData\Local\Temp\logo_Re´duit te^te de lettre.png">
            <a:extLst>
              <a:ext uri="{FF2B5EF4-FFF2-40B4-BE49-F238E27FC236}">
                <a16:creationId xmlns:a16="http://schemas.microsoft.com/office/drawing/2014/main" id="{ECB57A23-D14E-6541-8FC5-A0AB59DEF9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3" name="Espace réservé du contenu 2">
            <a:extLst>
              <a:ext uri="{FF2B5EF4-FFF2-40B4-BE49-F238E27FC236}">
                <a16:creationId xmlns:a16="http://schemas.microsoft.com/office/drawing/2014/main" id="{A253588A-601F-964D-9F2F-A8D8C94EDF4F}"/>
              </a:ext>
            </a:extLst>
          </p:cNvPr>
          <p:cNvSpPr>
            <a:spLocks noGrp="1"/>
          </p:cNvSpPr>
          <p:nvPr>
            <p:ph idx="1"/>
          </p:nvPr>
        </p:nvSpPr>
        <p:spPr>
          <a:xfrm>
            <a:off x="838200" y="1825625"/>
            <a:ext cx="10515600" cy="4351338"/>
          </a:xfrm>
        </p:spPr>
        <p:txBody>
          <a:bodyPr>
            <a:normAutofit/>
          </a:bodyPr>
          <a:lstStyle/>
          <a:p>
            <a:endParaRPr lang="fr-FR" sz="1800" dirty="0"/>
          </a:p>
          <a:p>
            <a:endParaRPr lang="fr-FR" sz="1800" dirty="0"/>
          </a:p>
          <a:p>
            <a:endParaRPr lang="fr-FR" sz="1800" dirty="0"/>
          </a:p>
          <a:p>
            <a:r>
              <a:rPr lang="fr-FR" sz="1800" dirty="0"/>
              <a:t>Contenu : E. HUGEL, M. JOLY, M. LEFEBVRE, Service COARM, O. FRAPOLLI (MAR)</a:t>
            </a:r>
          </a:p>
          <a:p>
            <a:r>
              <a:rPr lang="fr-FR" sz="1800" dirty="0"/>
              <a:t>Conception éditoriale : E. HUGEL, M. LEFEBVRE, Service COARM</a:t>
            </a:r>
          </a:p>
          <a:p>
            <a:r>
              <a:rPr lang="fr-FR" sz="1800" dirty="0"/>
              <a:t>Crédit photos : @COARM</a:t>
            </a:r>
            <a:r>
              <a:rPr lang="fr-FR" sz="1800"/>
              <a:t>, MAR / </a:t>
            </a:r>
            <a:r>
              <a:rPr lang="fr-FR" sz="1800" dirty="0"/>
              <a:t>@martin.hure.photographe</a:t>
            </a:r>
          </a:p>
          <a:p>
            <a:r>
              <a:rPr lang="fr-FR" sz="1800" dirty="0"/>
              <a:t>Impression : PROJECT REPRO</a:t>
            </a:r>
          </a:p>
        </p:txBody>
      </p:sp>
    </p:spTree>
    <p:extLst>
      <p:ext uri="{BB962C8B-B14F-4D97-AF65-F5344CB8AC3E}">
        <p14:creationId xmlns:p14="http://schemas.microsoft.com/office/powerpoint/2010/main" val="311199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1DBF7C39-EE1B-C14B-87E5-23125F5827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5" name="Espace réservé du contenu 2">
            <a:extLst>
              <a:ext uri="{FF2B5EF4-FFF2-40B4-BE49-F238E27FC236}">
                <a16:creationId xmlns:a16="http://schemas.microsoft.com/office/drawing/2014/main" id="{8BAE9EA7-2DCC-B645-AFC0-DBE4EC6AD449}"/>
              </a:ext>
            </a:extLst>
          </p:cNvPr>
          <p:cNvSpPr>
            <a:spLocks noGrp="1"/>
          </p:cNvSpPr>
          <p:nvPr>
            <p:ph idx="1"/>
          </p:nvPr>
        </p:nvSpPr>
        <p:spPr>
          <a:xfrm>
            <a:off x="148442" y="3212761"/>
            <a:ext cx="10549759" cy="2408728"/>
          </a:xfrm>
        </p:spPr>
        <p:txBody>
          <a:bodyPr>
            <a:noAutofit/>
          </a:bodyPr>
          <a:lstStyle/>
          <a:p>
            <a:pPr marL="14288" lvl="2" indent="0" algn="just">
              <a:buNone/>
            </a:pPr>
            <a:r>
              <a:rPr lang="fr-FR" sz="1800" i="1" dirty="0">
                <a:solidFill>
                  <a:schemeClr val="bg1">
                    <a:lumMod val="50000"/>
                  </a:schemeClr>
                </a:solidFill>
                <a:latin typeface="Helvetica" pitchFamily="2" charset="0"/>
                <a:cs typeface="Times New Roman" panose="02020603050405020304" pitchFamily="18" charset="0"/>
              </a:rPr>
              <a:t>Article 2 de la loi du 3 janvier 1977 sur l’architecture </a:t>
            </a:r>
          </a:p>
          <a:p>
            <a:pPr marL="14288" lvl="2" indent="0" algn="just">
              <a:buNone/>
            </a:pPr>
            <a:endParaRPr lang="fr-FR" sz="800" i="1" dirty="0">
              <a:solidFill>
                <a:schemeClr val="bg1">
                  <a:lumMod val="50000"/>
                </a:schemeClr>
              </a:solidFill>
              <a:latin typeface="Helvetica" pitchFamily="2" charset="0"/>
              <a:cs typeface="Times New Roman" panose="02020603050405020304" pitchFamily="18" charset="0"/>
            </a:endParaRPr>
          </a:p>
          <a:p>
            <a:pPr marL="14288" lvl="2" indent="0" algn="just">
              <a:lnSpc>
                <a:spcPct val="150000"/>
              </a:lnSpc>
              <a:buNone/>
            </a:pPr>
            <a:r>
              <a:rPr lang="fr-FR" sz="1800" i="1" dirty="0">
                <a:latin typeface="Helvetica" pitchFamily="2" charset="0"/>
                <a:cs typeface="Times New Roman" panose="02020603050405020304" pitchFamily="18" charset="0"/>
              </a:rPr>
              <a:t>« Sont considérées comme architectes pour l’application de la présente loi les personnes physiques énumérées aux articles 10 et 11, les sociétés définies à l’article 12, ainsi que les personnes physiques admises à porter le titre d’agréé en architecture ou celui de détenteur de récépissé en application de l’article 37 et inscrites à un tableau régional d’architectes ou à son annexe. »</a:t>
            </a:r>
          </a:p>
        </p:txBody>
      </p:sp>
      <p:sp>
        <p:nvSpPr>
          <p:cNvPr id="6" name="Rectangle 2">
            <a:extLst>
              <a:ext uri="{FF2B5EF4-FFF2-40B4-BE49-F238E27FC236}">
                <a16:creationId xmlns:a16="http://schemas.microsoft.com/office/drawing/2014/main" id="{62F10CE5-6690-8A45-931E-3B8A2A01FE3A}"/>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7" name="Titre 1">
            <a:extLst>
              <a:ext uri="{FF2B5EF4-FFF2-40B4-BE49-F238E27FC236}">
                <a16:creationId xmlns:a16="http://schemas.microsoft.com/office/drawing/2014/main" id="{C2C73445-97C1-FB41-BA7B-6C9F5A09BD34}"/>
              </a:ext>
            </a:extLst>
          </p:cNvPr>
          <p:cNvSpPr>
            <a:spLocks noGrp="1"/>
          </p:cNvSpPr>
          <p:nvPr>
            <p:ph type="title"/>
          </p:nvPr>
        </p:nvSpPr>
        <p:spPr>
          <a:xfrm>
            <a:off x="5712798" y="623976"/>
            <a:ext cx="6083375" cy="1548485"/>
          </a:xfrm>
        </p:spPr>
        <p:txBody>
          <a:bodyPr>
            <a:normAutofit/>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La tenue du Tableau</a:t>
            </a:r>
            <a:br>
              <a:rPr lang="fr-FR" sz="3000" b="1" dirty="0">
                <a:latin typeface="Helvetica" pitchFamily="2" charset="0"/>
                <a:ea typeface="Verdana" panose="020B0604030504040204" pitchFamily="34" charset="0"/>
                <a:cs typeface="Times New Roman" panose="02020603050405020304" pitchFamily="18" charset="0"/>
              </a:rPr>
            </a:br>
            <a:r>
              <a:rPr lang="fr-FR" sz="1800" i="1" dirty="0">
                <a:latin typeface="Helvetica" pitchFamily="2" charset="0"/>
                <a:ea typeface="Verdana" panose="020B0604030504040204" pitchFamily="34" charset="0"/>
                <a:cs typeface="Times New Roman" panose="02020603050405020304" pitchFamily="18" charset="0"/>
              </a:rPr>
              <a:t>Etienne CHARRITAT - Secrétaire</a:t>
            </a:r>
            <a:endParaRPr lang="fr-FR" sz="1800" i="1" dirty="0"/>
          </a:p>
        </p:txBody>
      </p:sp>
    </p:spTree>
    <p:extLst>
      <p:ext uri="{BB962C8B-B14F-4D97-AF65-F5344CB8AC3E}">
        <p14:creationId xmlns:p14="http://schemas.microsoft.com/office/powerpoint/2010/main" val="3489874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C:\Users\Comm\AppData\Local\Temp\logo_Re´duit te^te de lettre.png">
            <a:extLst>
              <a:ext uri="{FF2B5EF4-FFF2-40B4-BE49-F238E27FC236}">
                <a16:creationId xmlns:a16="http://schemas.microsoft.com/office/drawing/2014/main" id="{D4894DC3-4395-664B-A61A-ACBCCB1AD34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pic>
        <p:nvPicPr>
          <p:cNvPr id="10" name="Image 10" descr="Homme et femme silhouette - Silhouettes de vecteurs gratuites | Creazilla">
            <a:extLst>
              <a:ext uri="{FF2B5EF4-FFF2-40B4-BE49-F238E27FC236}">
                <a16:creationId xmlns:a16="http://schemas.microsoft.com/office/drawing/2014/main" id="{F612F472-2895-264C-803E-572F683EB810}"/>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42168" y="2075727"/>
            <a:ext cx="3050976" cy="4214970"/>
          </a:xfrm>
          <a:prstGeom prst="rect">
            <a:avLst/>
          </a:prstGeom>
          <a:solidFill>
            <a:schemeClr val="bg1"/>
          </a:solidFill>
        </p:spPr>
      </p:pic>
      <p:sp>
        <p:nvSpPr>
          <p:cNvPr id="11" name="ZoneTexte 10">
            <a:extLst>
              <a:ext uri="{FF2B5EF4-FFF2-40B4-BE49-F238E27FC236}">
                <a16:creationId xmlns:a16="http://schemas.microsoft.com/office/drawing/2014/main" id="{4FBCBA50-290E-8543-A1DC-28B61F068655}"/>
              </a:ext>
            </a:extLst>
          </p:cNvPr>
          <p:cNvSpPr txBox="1"/>
          <p:nvPr/>
        </p:nvSpPr>
        <p:spPr>
          <a:xfrm>
            <a:off x="-66984" y="1496860"/>
            <a:ext cx="3731917" cy="461793"/>
          </a:xfrm>
          <a:prstGeom prst="rect">
            <a:avLst/>
          </a:prstGeom>
          <a:noFill/>
        </p:spPr>
        <p:txBody>
          <a:bodyPr wrap="square" rtlCol="0">
            <a:spAutoFit/>
          </a:bodyPr>
          <a:lstStyle/>
          <a:p>
            <a:pPr algn="ctr"/>
            <a:r>
              <a:rPr lang="fr-FR" sz="2401" b="1" dirty="0">
                <a:latin typeface="Helvetica" pitchFamily="2" charset="0"/>
              </a:rPr>
              <a:t>335 architectes inscrits</a:t>
            </a:r>
          </a:p>
        </p:txBody>
      </p:sp>
      <p:pic>
        <p:nvPicPr>
          <p:cNvPr id="14" name="Image 5" descr="1 000+ Ile Maurice Carte Illustrations, graphiques ...">
            <a:extLst>
              <a:ext uri="{FF2B5EF4-FFF2-40B4-BE49-F238E27FC236}">
                <a16:creationId xmlns:a16="http://schemas.microsoft.com/office/drawing/2014/main" id="{5466F02D-AFD6-DC41-924D-5074E83A773C}"/>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3860410" y="3691878"/>
            <a:ext cx="1101309" cy="1069410"/>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7" descr="Coloriage carte de la France - img 10111 | Carte de france ...">
            <a:extLst>
              <a:ext uri="{FF2B5EF4-FFF2-40B4-BE49-F238E27FC236}">
                <a16:creationId xmlns:a16="http://schemas.microsoft.com/office/drawing/2014/main" id="{18BC7C39-7E4A-5E42-8DBC-0A4699ACDA19}"/>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464297" y="3664626"/>
            <a:ext cx="1356038" cy="1201323"/>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8" descr="Canada : informations sur le pays et cartes">
            <a:extLst>
              <a:ext uri="{FF2B5EF4-FFF2-40B4-BE49-F238E27FC236}">
                <a16:creationId xmlns:a16="http://schemas.microsoft.com/office/drawing/2014/main" id="{CE047DE2-DC9A-AD40-92D6-2BC720CE8D6C}"/>
              </a:ext>
            </a:extLst>
          </p:cNvPr>
          <p:cNvPicPr preferRelativeResize="0">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3839447" y="5157776"/>
            <a:ext cx="1327179" cy="106734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A2C8E3FB-1292-2341-B004-F5F949B3EC98}"/>
              </a:ext>
            </a:extLst>
          </p:cNvPr>
          <p:cNvSpPr txBox="1"/>
          <p:nvPr/>
        </p:nvSpPr>
        <p:spPr>
          <a:xfrm>
            <a:off x="437909" y="3186739"/>
            <a:ext cx="763792" cy="400110"/>
          </a:xfrm>
          <a:prstGeom prst="rect">
            <a:avLst/>
          </a:prstGeom>
          <a:noFill/>
        </p:spPr>
        <p:txBody>
          <a:bodyPr wrap="square" rtlCol="0">
            <a:spAutoFit/>
          </a:bodyPr>
          <a:lstStyle/>
          <a:p>
            <a:pPr algn="ctr"/>
            <a:r>
              <a:rPr lang="fr-FR" sz="2000" b="1" dirty="0">
                <a:solidFill>
                  <a:srgbClr val="0070C0"/>
                </a:solidFill>
              </a:rPr>
              <a:t>218</a:t>
            </a:r>
          </a:p>
        </p:txBody>
      </p:sp>
      <p:sp>
        <p:nvSpPr>
          <p:cNvPr id="16" name="ZoneTexte 15">
            <a:extLst>
              <a:ext uri="{FF2B5EF4-FFF2-40B4-BE49-F238E27FC236}">
                <a16:creationId xmlns:a16="http://schemas.microsoft.com/office/drawing/2014/main" id="{F90DE940-C1B9-3E4E-AD6B-5B199619ADAA}"/>
              </a:ext>
            </a:extLst>
          </p:cNvPr>
          <p:cNvSpPr txBox="1"/>
          <p:nvPr/>
        </p:nvSpPr>
        <p:spPr>
          <a:xfrm>
            <a:off x="2234837" y="3186739"/>
            <a:ext cx="763792" cy="400110"/>
          </a:xfrm>
          <a:prstGeom prst="rect">
            <a:avLst/>
          </a:prstGeom>
          <a:noFill/>
        </p:spPr>
        <p:txBody>
          <a:bodyPr wrap="square" rtlCol="0">
            <a:spAutoFit/>
          </a:bodyPr>
          <a:lstStyle/>
          <a:p>
            <a:pPr algn="ctr"/>
            <a:r>
              <a:rPr lang="fr-FR" sz="2000" b="1" dirty="0">
                <a:solidFill>
                  <a:srgbClr val="E128B5"/>
                </a:solidFill>
              </a:rPr>
              <a:t>117</a:t>
            </a:r>
          </a:p>
        </p:txBody>
      </p:sp>
      <p:pic>
        <p:nvPicPr>
          <p:cNvPr id="19" name="Image 18">
            <a:extLst>
              <a:ext uri="{FF2B5EF4-FFF2-40B4-BE49-F238E27FC236}">
                <a16:creationId xmlns:a16="http://schemas.microsoft.com/office/drawing/2014/main" id="{C8549ACF-FF4B-3246-B47B-DFCB6D2DE96D}"/>
              </a:ext>
            </a:extLst>
          </p:cNvPr>
          <p:cNvPicPr>
            <a:picLocks noChangeAspect="1"/>
          </p:cNvPicPr>
          <p:nvPr/>
        </p:nvPicPr>
        <p:blipFill>
          <a:blip r:embed="rId11"/>
          <a:stretch>
            <a:fillRect/>
          </a:stretch>
        </p:blipFill>
        <p:spPr>
          <a:xfrm>
            <a:off x="3751081" y="2080162"/>
            <a:ext cx="1568304" cy="1458711"/>
          </a:xfrm>
          <a:prstGeom prst="rect">
            <a:avLst/>
          </a:prstGeom>
        </p:spPr>
      </p:pic>
      <p:pic>
        <p:nvPicPr>
          <p:cNvPr id="20" name="Image 19">
            <a:extLst>
              <a:ext uri="{FF2B5EF4-FFF2-40B4-BE49-F238E27FC236}">
                <a16:creationId xmlns:a16="http://schemas.microsoft.com/office/drawing/2014/main" id="{6E3A19E7-F861-BB4A-B809-E4939BF62DEF}"/>
              </a:ext>
            </a:extLst>
          </p:cNvPr>
          <p:cNvPicPr>
            <a:picLocks noChangeAspect="1"/>
          </p:cNvPicPr>
          <p:nvPr/>
        </p:nvPicPr>
        <p:blipFill>
          <a:blip r:embed="rId12"/>
          <a:stretch>
            <a:fillRect/>
          </a:stretch>
        </p:blipFill>
        <p:spPr>
          <a:xfrm>
            <a:off x="5206958" y="2071206"/>
            <a:ext cx="1899359" cy="1573434"/>
          </a:xfrm>
          <a:prstGeom prst="rect">
            <a:avLst/>
          </a:prstGeom>
        </p:spPr>
      </p:pic>
      <p:pic>
        <p:nvPicPr>
          <p:cNvPr id="8" name="Image 7">
            <a:extLst>
              <a:ext uri="{FF2B5EF4-FFF2-40B4-BE49-F238E27FC236}">
                <a16:creationId xmlns:a16="http://schemas.microsoft.com/office/drawing/2014/main" id="{1C4C0974-AE6D-8346-8899-3AB446DAA761}"/>
              </a:ext>
            </a:extLst>
          </p:cNvPr>
          <p:cNvPicPr>
            <a:picLocks noChangeAspect="1"/>
          </p:cNvPicPr>
          <p:nvPr/>
        </p:nvPicPr>
        <p:blipFill>
          <a:blip r:embed="rId13"/>
          <a:stretch>
            <a:fillRect/>
          </a:stretch>
        </p:blipFill>
        <p:spPr>
          <a:xfrm>
            <a:off x="5319385" y="4957160"/>
            <a:ext cx="1356038" cy="1356038"/>
          </a:xfrm>
          <a:prstGeom prst="rect">
            <a:avLst/>
          </a:prstGeom>
        </p:spPr>
      </p:pic>
      <p:sp>
        <p:nvSpPr>
          <p:cNvPr id="21" name="ZoneTexte 20">
            <a:extLst>
              <a:ext uri="{FF2B5EF4-FFF2-40B4-BE49-F238E27FC236}">
                <a16:creationId xmlns:a16="http://schemas.microsoft.com/office/drawing/2014/main" id="{645E3BCC-F183-F040-ACB8-ADF344C03BE0}"/>
              </a:ext>
            </a:extLst>
          </p:cNvPr>
          <p:cNvSpPr txBox="1"/>
          <p:nvPr/>
        </p:nvSpPr>
        <p:spPr>
          <a:xfrm>
            <a:off x="4030513" y="2542259"/>
            <a:ext cx="761104" cy="369332"/>
          </a:xfrm>
          <a:prstGeom prst="rect">
            <a:avLst/>
          </a:prstGeom>
          <a:noFill/>
        </p:spPr>
        <p:txBody>
          <a:bodyPr wrap="square" rtlCol="0">
            <a:spAutoFit/>
          </a:bodyPr>
          <a:lstStyle/>
          <a:p>
            <a:pPr algn="ctr"/>
            <a:r>
              <a:rPr lang="fr-FR" b="1" dirty="0"/>
              <a:t>291</a:t>
            </a:r>
          </a:p>
        </p:txBody>
      </p:sp>
      <p:sp>
        <p:nvSpPr>
          <p:cNvPr id="22" name="ZoneTexte 21">
            <a:extLst>
              <a:ext uri="{FF2B5EF4-FFF2-40B4-BE49-F238E27FC236}">
                <a16:creationId xmlns:a16="http://schemas.microsoft.com/office/drawing/2014/main" id="{9A90195A-6FD7-904F-BF3E-01A00A3D04A8}"/>
              </a:ext>
            </a:extLst>
          </p:cNvPr>
          <p:cNvSpPr txBox="1"/>
          <p:nvPr/>
        </p:nvSpPr>
        <p:spPr>
          <a:xfrm>
            <a:off x="5785857" y="2466317"/>
            <a:ext cx="761104" cy="369332"/>
          </a:xfrm>
          <a:prstGeom prst="rect">
            <a:avLst/>
          </a:prstGeom>
          <a:noFill/>
        </p:spPr>
        <p:txBody>
          <a:bodyPr wrap="square" rtlCol="0">
            <a:spAutoFit/>
          </a:bodyPr>
          <a:lstStyle/>
          <a:p>
            <a:pPr algn="ctr"/>
            <a:r>
              <a:rPr lang="fr-FR" b="1" dirty="0"/>
              <a:t>28</a:t>
            </a:r>
          </a:p>
        </p:txBody>
      </p:sp>
      <p:sp>
        <p:nvSpPr>
          <p:cNvPr id="23" name="ZoneTexte 22">
            <a:extLst>
              <a:ext uri="{FF2B5EF4-FFF2-40B4-BE49-F238E27FC236}">
                <a16:creationId xmlns:a16="http://schemas.microsoft.com/office/drawing/2014/main" id="{871EF016-B02B-B742-B94B-1848ACCD52D2}"/>
              </a:ext>
            </a:extLst>
          </p:cNvPr>
          <p:cNvSpPr txBox="1"/>
          <p:nvPr/>
        </p:nvSpPr>
        <p:spPr>
          <a:xfrm>
            <a:off x="4071352" y="4017045"/>
            <a:ext cx="761104" cy="369332"/>
          </a:xfrm>
          <a:prstGeom prst="rect">
            <a:avLst/>
          </a:prstGeom>
          <a:noFill/>
        </p:spPr>
        <p:txBody>
          <a:bodyPr wrap="square" rtlCol="0">
            <a:spAutoFit/>
          </a:bodyPr>
          <a:lstStyle/>
          <a:p>
            <a:pPr algn="ctr"/>
            <a:r>
              <a:rPr lang="fr-FR" b="1" dirty="0"/>
              <a:t>02</a:t>
            </a:r>
          </a:p>
        </p:txBody>
      </p:sp>
      <p:sp>
        <p:nvSpPr>
          <p:cNvPr id="24" name="ZoneTexte 23">
            <a:extLst>
              <a:ext uri="{FF2B5EF4-FFF2-40B4-BE49-F238E27FC236}">
                <a16:creationId xmlns:a16="http://schemas.microsoft.com/office/drawing/2014/main" id="{38434C65-D675-564D-BF48-F151BAAD4599}"/>
              </a:ext>
            </a:extLst>
          </p:cNvPr>
          <p:cNvSpPr txBox="1"/>
          <p:nvPr/>
        </p:nvSpPr>
        <p:spPr>
          <a:xfrm>
            <a:off x="5669907" y="3955973"/>
            <a:ext cx="761104" cy="369332"/>
          </a:xfrm>
          <a:prstGeom prst="rect">
            <a:avLst/>
          </a:prstGeom>
          <a:noFill/>
        </p:spPr>
        <p:txBody>
          <a:bodyPr wrap="square" rtlCol="0">
            <a:spAutoFit/>
          </a:bodyPr>
          <a:lstStyle/>
          <a:p>
            <a:pPr algn="ctr"/>
            <a:r>
              <a:rPr lang="fr-FR" b="1" dirty="0"/>
              <a:t>10</a:t>
            </a:r>
          </a:p>
        </p:txBody>
      </p:sp>
      <p:sp>
        <p:nvSpPr>
          <p:cNvPr id="25" name="ZoneTexte 24">
            <a:extLst>
              <a:ext uri="{FF2B5EF4-FFF2-40B4-BE49-F238E27FC236}">
                <a16:creationId xmlns:a16="http://schemas.microsoft.com/office/drawing/2014/main" id="{CD305D3D-F1D7-404C-B5B2-3A05D9D7B360}"/>
              </a:ext>
            </a:extLst>
          </p:cNvPr>
          <p:cNvSpPr txBox="1"/>
          <p:nvPr/>
        </p:nvSpPr>
        <p:spPr>
          <a:xfrm>
            <a:off x="3965979" y="5506782"/>
            <a:ext cx="761104" cy="369332"/>
          </a:xfrm>
          <a:prstGeom prst="rect">
            <a:avLst/>
          </a:prstGeom>
          <a:noFill/>
        </p:spPr>
        <p:txBody>
          <a:bodyPr wrap="square" rtlCol="0">
            <a:spAutoFit/>
          </a:bodyPr>
          <a:lstStyle/>
          <a:p>
            <a:pPr algn="ctr"/>
            <a:r>
              <a:rPr lang="fr-FR" b="1" dirty="0"/>
              <a:t>02</a:t>
            </a:r>
          </a:p>
        </p:txBody>
      </p:sp>
      <p:sp>
        <p:nvSpPr>
          <p:cNvPr id="26" name="ZoneTexte 25">
            <a:extLst>
              <a:ext uri="{FF2B5EF4-FFF2-40B4-BE49-F238E27FC236}">
                <a16:creationId xmlns:a16="http://schemas.microsoft.com/office/drawing/2014/main" id="{1E250264-A2AB-3241-9B14-F4E0AEE82B38}"/>
              </a:ext>
            </a:extLst>
          </p:cNvPr>
          <p:cNvSpPr txBox="1"/>
          <p:nvPr/>
        </p:nvSpPr>
        <p:spPr>
          <a:xfrm>
            <a:off x="5643439" y="5450513"/>
            <a:ext cx="761104" cy="369332"/>
          </a:xfrm>
          <a:prstGeom prst="rect">
            <a:avLst/>
          </a:prstGeom>
          <a:noFill/>
        </p:spPr>
        <p:txBody>
          <a:bodyPr wrap="square" rtlCol="0">
            <a:spAutoFit/>
          </a:bodyPr>
          <a:lstStyle/>
          <a:p>
            <a:pPr algn="ctr"/>
            <a:r>
              <a:rPr lang="fr-FR" b="1" dirty="0"/>
              <a:t>02</a:t>
            </a:r>
          </a:p>
        </p:txBody>
      </p:sp>
      <p:sp>
        <p:nvSpPr>
          <p:cNvPr id="27" name="ZoneTexte 26">
            <a:extLst>
              <a:ext uri="{FF2B5EF4-FFF2-40B4-BE49-F238E27FC236}">
                <a16:creationId xmlns:a16="http://schemas.microsoft.com/office/drawing/2014/main" id="{06A4CA75-B485-8843-B3CD-262E5A41F19A}"/>
              </a:ext>
            </a:extLst>
          </p:cNvPr>
          <p:cNvSpPr txBox="1"/>
          <p:nvPr/>
        </p:nvSpPr>
        <p:spPr>
          <a:xfrm>
            <a:off x="3982381" y="1103649"/>
            <a:ext cx="343132" cy="408955"/>
          </a:xfrm>
          <a:prstGeom prst="rect">
            <a:avLst/>
          </a:prstGeom>
          <a:solidFill>
            <a:schemeClr val="bg1"/>
          </a:solidFill>
        </p:spPr>
        <p:txBody>
          <a:bodyPr wrap="square" rtlCol="0">
            <a:spAutoFit/>
          </a:bodyPr>
          <a:lstStyle/>
          <a:p>
            <a:endParaRPr lang="fr-FR" dirty="0"/>
          </a:p>
        </p:txBody>
      </p:sp>
      <p:sp>
        <p:nvSpPr>
          <p:cNvPr id="28" name="ZoneTexte 27">
            <a:extLst>
              <a:ext uri="{FF2B5EF4-FFF2-40B4-BE49-F238E27FC236}">
                <a16:creationId xmlns:a16="http://schemas.microsoft.com/office/drawing/2014/main" id="{41F7B91C-F991-534C-880D-E46FF062F5B7}"/>
              </a:ext>
            </a:extLst>
          </p:cNvPr>
          <p:cNvSpPr txBox="1"/>
          <p:nvPr/>
        </p:nvSpPr>
        <p:spPr>
          <a:xfrm>
            <a:off x="3710013" y="3186739"/>
            <a:ext cx="534503" cy="369332"/>
          </a:xfrm>
          <a:prstGeom prst="rect">
            <a:avLst/>
          </a:prstGeom>
          <a:solidFill>
            <a:schemeClr val="bg1"/>
          </a:solidFill>
        </p:spPr>
        <p:txBody>
          <a:bodyPr wrap="square" rtlCol="0">
            <a:spAutoFit/>
          </a:bodyPr>
          <a:lstStyle/>
          <a:p>
            <a:endParaRPr lang="fr-FR" dirty="0"/>
          </a:p>
        </p:txBody>
      </p:sp>
      <p:sp>
        <p:nvSpPr>
          <p:cNvPr id="29" name="ZoneTexte 28">
            <a:extLst>
              <a:ext uri="{FF2B5EF4-FFF2-40B4-BE49-F238E27FC236}">
                <a16:creationId xmlns:a16="http://schemas.microsoft.com/office/drawing/2014/main" id="{015E3FF8-D69C-DB4A-9EC1-7421183DE35B}"/>
              </a:ext>
            </a:extLst>
          </p:cNvPr>
          <p:cNvSpPr txBox="1"/>
          <p:nvPr/>
        </p:nvSpPr>
        <p:spPr>
          <a:xfrm>
            <a:off x="5899210" y="3259761"/>
            <a:ext cx="919144" cy="369332"/>
          </a:xfrm>
          <a:prstGeom prst="rect">
            <a:avLst/>
          </a:prstGeom>
          <a:solidFill>
            <a:schemeClr val="bg1"/>
          </a:solidFill>
        </p:spPr>
        <p:txBody>
          <a:bodyPr wrap="square" rtlCol="0">
            <a:spAutoFit/>
          </a:bodyPr>
          <a:lstStyle/>
          <a:p>
            <a:endParaRPr lang="fr-FR" dirty="0"/>
          </a:p>
        </p:txBody>
      </p:sp>
      <p:sp>
        <p:nvSpPr>
          <p:cNvPr id="31" name="ZoneTexte 30">
            <a:extLst>
              <a:ext uri="{FF2B5EF4-FFF2-40B4-BE49-F238E27FC236}">
                <a16:creationId xmlns:a16="http://schemas.microsoft.com/office/drawing/2014/main" id="{E5B15986-5E6F-554A-BBDC-1312D4B97481}"/>
              </a:ext>
            </a:extLst>
          </p:cNvPr>
          <p:cNvSpPr txBox="1"/>
          <p:nvPr/>
        </p:nvSpPr>
        <p:spPr>
          <a:xfrm>
            <a:off x="5931953" y="4765968"/>
            <a:ext cx="811056" cy="369332"/>
          </a:xfrm>
          <a:prstGeom prst="rect">
            <a:avLst/>
          </a:prstGeom>
          <a:solidFill>
            <a:schemeClr val="bg1"/>
          </a:solidFill>
        </p:spPr>
        <p:txBody>
          <a:bodyPr wrap="square" rtlCol="0">
            <a:spAutoFit/>
          </a:bodyPr>
          <a:lstStyle/>
          <a:p>
            <a:endParaRPr lang="fr-FR" dirty="0"/>
          </a:p>
        </p:txBody>
      </p:sp>
      <p:sp>
        <p:nvSpPr>
          <p:cNvPr id="33" name="ZoneTexte 32">
            <a:extLst>
              <a:ext uri="{FF2B5EF4-FFF2-40B4-BE49-F238E27FC236}">
                <a16:creationId xmlns:a16="http://schemas.microsoft.com/office/drawing/2014/main" id="{3ACEC086-0424-0A45-B4C3-9C7952ECDF22}"/>
              </a:ext>
            </a:extLst>
          </p:cNvPr>
          <p:cNvSpPr txBox="1"/>
          <p:nvPr/>
        </p:nvSpPr>
        <p:spPr>
          <a:xfrm>
            <a:off x="7484122" y="5763328"/>
            <a:ext cx="4003610" cy="461793"/>
          </a:xfrm>
          <a:prstGeom prst="rect">
            <a:avLst/>
          </a:prstGeom>
          <a:noFill/>
        </p:spPr>
        <p:txBody>
          <a:bodyPr wrap="square" rtlCol="0">
            <a:spAutoFit/>
          </a:bodyPr>
          <a:lstStyle/>
          <a:p>
            <a:r>
              <a:rPr lang="fr-FR" sz="2401" b="1" dirty="0"/>
              <a:t>139 sociétés </a:t>
            </a:r>
            <a:r>
              <a:rPr lang="fr-FR" sz="2401" b="1" dirty="0">
                <a:latin typeface="Helvetica" pitchFamily="2" charset="0"/>
              </a:rPr>
              <a:t>d’architecture</a:t>
            </a:r>
          </a:p>
        </p:txBody>
      </p:sp>
      <p:sp>
        <p:nvSpPr>
          <p:cNvPr id="9" name="ZoneTexte 8">
            <a:extLst>
              <a:ext uri="{FF2B5EF4-FFF2-40B4-BE49-F238E27FC236}">
                <a16:creationId xmlns:a16="http://schemas.microsoft.com/office/drawing/2014/main" id="{A94FBAAB-CD0F-D740-8A99-D9CC0A3BAE60}"/>
              </a:ext>
            </a:extLst>
          </p:cNvPr>
          <p:cNvSpPr txBox="1"/>
          <p:nvPr/>
        </p:nvSpPr>
        <p:spPr>
          <a:xfrm>
            <a:off x="3123" y="6385031"/>
            <a:ext cx="11565467" cy="461665"/>
          </a:xfrm>
          <a:prstGeom prst="rect">
            <a:avLst/>
          </a:prstGeom>
          <a:noFill/>
        </p:spPr>
        <p:txBody>
          <a:bodyPr wrap="square" rtlCol="0">
            <a:spAutoFit/>
          </a:bodyPr>
          <a:lstStyle/>
          <a:p>
            <a:r>
              <a:rPr lang="fr-FR" sz="1200" b="1" i="1" dirty="0">
                <a:solidFill>
                  <a:schemeClr val="bg1">
                    <a:lumMod val="50000"/>
                  </a:schemeClr>
                </a:solidFill>
                <a:latin typeface="Helvetica" pitchFamily="2" charset="0"/>
              </a:rPr>
              <a:t>«  Individuellement, nous sommes une goutte d’eau. Ensemble, nous sommes un océan »  </a:t>
            </a:r>
            <a:endParaRPr lang="fr-FR" sz="1200" dirty="0">
              <a:solidFill>
                <a:schemeClr val="bg1">
                  <a:lumMod val="50000"/>
                </a:schemeClr>
              </a:solidFill>
              <a:latin typeface="Helvetica" pitchFamily="2" charset="0"/>
            </a:endParaRPr>
          </a:p>
          <a:p>
            <a:r>
              <a:rPr lang="fr-FR" sz="1200" dirty="0" err="1">
                <a:solidFill>
                  <a:schemeClr val="bg1">
                    <a:lumMod val="50000"/>
                  </a:schemeClr>
                </a:solidFill>
                <a:latin typeface="Helvetica" pitchFamily="2" charset="0"/>
              </a:rPr>
              <a:t>Ryunosuke</a:t>
            </a:r>
            <a:r>
              <a:rPr lang="fr-FR" sz="1200" dirty="0">
                <a:solidFill>
                  <a:schemeClr val="bg1">
                    <a:lumMod val="50000"/>
                  </a:schemeClr>
                </a:solidFill>
                <a:latin typeface="Helvetica" pitchFamily="2" charset="0"/>
              </a:rPr>
              <a:t> </a:t>
            </a:r>
            <a:r>
              <a:rPr lang="fr-FR" sz="1200" dirty="0" err="1">
                <a:solidFill>
                  <a:schemeClr val="bg1">
                    <a:lumMod val="50000"/>
                  </a:schemeClr>
                </a:solidFill>
                <a:latin typeface="Helvetica" pitchFamily="2" charset="0"/>
              </a:rPr>
              <a:t>Satoro</a:t>
            </a:r>
            <a:endParaRPr lang="fr-FR" sz="1200" dirty="0">
              <a:solidFill>
                <a:schemeClr val="bg1">
                  <a:lumMod val="50000"/>
                </a:schemeClr>
              </a:solidFill>
              <a:latin typeface="Helvetica" pitchFamily="2" charset="0"/>
            </a:endParaRPr>
          </a:p>
        </p:txBody>
      </p:sp>
      <p:pic>
        <p:nvPicPr>
          <p:cNvPr id="32" name="Image 31">
            <a:extLst>
              <a:ext uri="{FF2B5EF4-FFF2-40B4-BE49-F238E27FC236}">
                <a16:creationId xmlns:a16="http://schemas.microsoft.com/office/drawing/2014/main" id="{F751A278-B929-6644-8BC3-9A8476C625A7}"/>
              </a:ext>
            </a:extLst>
          </p:cNvPr>
          <p:cNvPicPr>
            <a:picLocks noChangeAspect="1"/>
          </p:cNvPicPr>
          <p:nvPr/>
        </p:nvPicPr>
        <p:blipFill>
          <a:blip r:embed="rId14"/>
          <a:stretch>
            <a:fillRect/>
          </a:stretch>
        </p:blipFill>
        <p:spPr>
          <a:xfrm flipH="1">
            <a:off x="7484122" y="2070151"/>
            <a:ext cx="3501682" cy="3501682"/>
          </a:xfrm>
          <a:prstGeom prst="rect">
            <a:avLst/>
          </a:prstGeom>
        </p:spPr>
      </p:pic>
      <p:sp>
        <p:nvSpPr>
          <p:cNvPr id="30" name="Titre 1">
            <a:extLst>
              <a:ext uri="{FF2B5EF4-FFF2-40B4-BE49-F238E27FC236}">
                <a16:creationId xmlns:a16="http://schemas.microsoft.com/office/drawing/2014/main" id="{BBCA400E-8DCD-104E-B36F-8B57BA4F111F}"/>
              </a:ext>
            </a:extLst>
          </p:cNvPr>
          <p:cNvSpPr>
            <a:spLocks noGrp="1"/>
          </p:cNvSpPr>
          <p:nvPr>
            <p:ph type="title"/>
          </p:nvPr>
        </p:nvSpPr>
        <p:spPr>
          <a:xfrm>
            <a:off x="5942309" y="785712"/>
            <a:ext cx="5905990" cy="822148"/>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Effectif global</a:t>
            </a:r>
            <a:endParaRPr lang="fr-FR" sz="3000" dirty="0"/>
          </a:p>
        </p:txBody>
      </p:sp>
    </p:spTree>
    <p:extLst>
      <p:ext uri="{BB962C8B-B14F-4D97-AF65-F5344CB8AC3E}">
        <p14:creationId xmlns:p14="http://schemas.microsoft.com/office/powerpoint/2010/main" val="365578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Comm\AppData\Local\Temp\logo_Re´duit te^te de lettre.png">
            <a:extLst>
              <a:ext uri="{FF2B5EF4-FFF2-40B4-BE49-F238E27FC236}">
                <a16:creationId xmlns:a16="http://schemas.microsoft.com/office/drawing/2014/main" id="{5BD6F1C2-D349-214E-8B9E-5146BE0AF3E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graphicFrame>
        <p:nvGraphicFramePr>
          <p:cNvPr id="8" name="Tableau 7">
            <a:extLst>
              <a:ext uri="{FF2B5EF4-FFF2-40B4-BE49-F238E27FC236}">
                <a16:creationId xmlns:a16="http://schemas.microsoft.com/office/drawing/2014/main" id="{D61D76EB-FA99-5A4E-B3BD-38EE2B209AA8}"/>
              </a:ext>
            </a:extLst>
          </p:cNvPr>
          <p:cNvGraphicFramePr>
            <a:graphicFrameLocks noGrp="1"/>
          </p:cNvGraphicFramePr>
          <p:nvPr>
            <p:extLst>
              <p:ext uri="{D42A27DB-BD31-4B8C-83A1-F6EECF244321}">
                <p14:modId xmlns:p14="http://schemas.microsoft.com/office/powerpoint/2010/main" val="1661249031"/>
              </p:ext>
            </p:extLst>
          </p:nvPr>
        </p:nvGraphicFramePr>
        <p:xfrm>
          <a:off x="148442" y="2246228"/>
          <a:ext cx="9294000" cy="4458443"/>
        </p:xfrm>
        <a:graphic>
          <a:graphicData uri="http://schemas.openxmlformats.org/drawingml/2006/table">
            <a:tbl>
              <a:tblPr firstRow="1" bandRow="1">
                <a:tableStyleId>{5C22544A-7EE6-4342-B048-85BDC9FD1C3A}</a:tableStyleId>
              </a:tblPr>
              <a:tblGrid>
                <a:gridCol w="5338383">
                  <a:extLst>
                    <a:ext uri="{9D8B030D-6E8A-4147-A177-3AD203B41FA5}">
                      <a16:colId xmlns:a16="http://schemas.microsoft.com/office/drawing/2014/main" val="2901057139"/>
                    </a:ext>
                  </a:extLst>
                </a:gridCol>
                <a:gridCol w="3955617">
                  <a:extLst>
                    <a:ext uri="{9D8B030D-6E8A-4147-A177-3AD203B41FA5}">
                      <a16:colId xmlns:a16="http://schemas.microsoft.com/office/drawing/2014/main" val="4284749204"/>
                    </a:ext>
                  </a:extLst>
                </a:gridCol>
              </a:tblGrid>
              <a:tr h="881011">
                <a:tc>
                  <a:txBody>
                    <a:bodyPr/>
                    <a:lstStyle/>
                    <a:p>
                      <a:pPr algn="ctr"/>
                      <a:endParaRPr lang="fr-FR" sz="1800" dirty="0"/>
                    </a:p>
                    <a:p>
                      <a:pPr algn="ctr"/>
                      <a:r>
                        <a:rPr lang="fr-FR" sz="1800" dirty="0"/>
                        <a:t>STATUTS</a:t>
                      </a:r>
                    </a:p>
                    <a:p>
                      <a:pPr algn="ctr"/>
                      <a:endParaRPr lang="fr-FR" sz="1800" dirty="0"/>
                    </a:p>
                  </a:txBody>
                  <a:tcPr marL="80092" marR="80092" marT="40046" marB="40046">
                    <a:solidFill>
                      <a:schemeClr val="accent1">
                        <a:lumMod val="60000"/>
                        <a:lumOff val="40000"/>
                      </a:schemeClr>
                    </a:solidFill>
                  </a:tcPr>
                </a:tc>
                <a:tc>
                  <a:txBody>
                    <a:bodyPr/>
                    <a:lstStyle/>
                    <a:p>
                      <a:pPr algn="ctr"/>
                      <a:endParaRPr lang="fr-FR" sz="1800" dirty="0"/>
                    </a:p>
                    <a:p>
                      <a:pPr algn="ctr"/>
                      <a:r>
                        <a:rPr lang="fr-FR" sz="1800" dirty="0"/>
                        <a:t>EFFECTIF</a:t>
                      </a:r>
                    </a:p>
                  </a:txBody>
                  <a:tcPr marL="80092" marR="80092" marT="40046" marB="40046">
                    <a:solidFill>
                      <a:schemeClr val="accent1">
                        <a:lumMod val="60000"/>
                        <a:lumOff val="40000"/>
                      </a:schemeClr>
                    </a:solidFill>
                  </a:tcPr>
                </a:tc>
                <a:extLst>
                  <a:ext uri="{0D108BD9-81ED-4DB2-BD59-A6C34878D82A}">
                    <a16:rowId xmlns:a16="http://schemas.microsoft.com/office/drawing/2014/main" val="1868761400"/>
                  </a:ext>
                </a:extLst>
              </a:tr>
              <a:tr h="349392">
                <a:tc>
                  <a:txBody>
                    <a:bodyPr/>
                    <a:lstStyle/>
                    <a:p>
                      <a:pPr marL="914400" lvl="2" indent="-552450">
                        <a:tabLst/>
                      </a:pPr>
                      <a:r>
                        <a:rPr lang="fr-FR" sz="1800" dirty="0"/>
                        <a:t>Libéraux</a:t>
                      </a:r>
                    </a:p>
                  </a:txBody>
                  <a:tcPr marL="80092" marR="80092" marT="40046" marB="40046">
                    <a:solidFill>
                      <a:schemeClr val="accent5">
                        <a:lumMod val="20000"/>
                        <a:lumOff val="80000"/>
                      </a:schemeClr>
                    </a:solidFill>
                  </a:tcPr>
                </a:tc>
                <a:tc>
                  <a:txBody>
                    <a:bodyPr/>
                    <a:lstStyle/>
                    <a:p>
                      <a:pPr lvl="0" algn="ctr"/>
                      <a:r>
                        <a:rPr lang="fr-FR" sz="1800" dirty="0"/>
                        <a:t>137</a:t>
                      </a:r>
                    </a:p>
                  </a:txBody>
                  <a:tcPr marL="80092" marR="80092" marT="40046" marB="40046">
                    <a:solidFill>
                      <a:schemeClr val="accent5">
                        <a:lumMod val="20000"/>
                        <a:lumOff val="80000"/>
                      </a:schemeClr>
                    </a:solidFill>
                  </a:tcPr>
                </a:tc>
                <a:extLst>
                  <a:ext uri="{0D108BD9-81ED-4DB2-BD59-A6C34878D82A}">
                    <a16:rowId xmlns:a16="http://schemas.microsoft.com/office/drawing/2014/main" val="350405087"/>
                  </a:ext>
                </a:extLst>
              </a:tr>
              <a:tr h="349392">
                <a:tc>
                  <a:txBody>
                    <a:bodyPr/>
                    <a:lstStyle/>
                    <a:p>
                      <a:pPr marL="361950" lvl="2" indent="-41275">
                        <a:tabLst/>
                      </a:pPr>
                      <a:r>
                        <a:rPr lang="fr-FR" sz="1800" dirty="0"/>
                        <a:t>Associés</a:t>
                      </a:r>
                    </a:p>
                  </a:txBody>
                  <a:tcPr marL="80092" marR="80092" marT="40046" marB="40046"/>
                </a:tc>
                <a:tc>
                  <a:txBody>
                    <a:bodyPr/>
                    <a:lstStyle/>
                    <a:p>
                      <a:pPr lvl="0" algn="ctr"/>
                      <a:r>
                        <a:rPr lang="fr-FR" sz="1800" dirty="0"/>
                        <a:t>138</a:t>
                      </a:r>
                    </a:p>
                  </a:txBody>
                  <a:tcPr marL="80092" marR="80092" marT="40046" marB="40046"/>
                </a:tc>
                <a:extLst>
                  <a:ext uri="{0D108BD9-81ED-4DB2-BD59-A6C34878D82A}">
                    <a16:rowId xmlns:a16="http://schemas.microsoft.com/office/drawing/2014/main" val="263748058"/>
                  </a:ext>
                </a:extLst>
              </a:tr>
              <a:tr h="349392">
                <a:tc>
                  <a:txBody>
                    <a:bodyPr/>
                    <a:lstStyle/>
                    <a:p>
                      <a:pPr marL="914400" lvl="2" indent="-552450">
                        <a:tabLst/>
                      </a:pPr>
                      <a:r>
                        <a:rPr lang="fr-FR" sz="1800" dirty="0"/>
                        <a:t>Exercice dans un CAUE</a:t>
                      </a:r>
                    </a:p>
                  </a:txBody>
                  <a:tcPr marL="80092" marR="80092" marT="40046" marB="40046">
                    <a:solidFill>
                      <a:schemeClr val="accent5">
                        <a:lumMod val="20000"/>
                        <a:lumOff val="80000"/>
                      </a:schemeClr>
                    </a:solidFill>
                  </a:tcPr>
                </a:tc>
                <a:tc>
                  <a:txBody>
                    <a:bodyPr/>
                    <a:lstStyle/>
                    <a:p>
                      <a:pPr lvl="0" algn="ctr"/>
                      <a:r>
                        <a:rPr lang="fr-FR" sz="1800" dirty="0"/>
                        <a:t> 08</a:t>
                      </a:r>
                    </a:p>
                  </a:txBody>
                  <a:tcPr marL="80092" marR="80092" marT="40046" marB="40046">
                    <a:solidFill>
                      <a:schemeClr val="accent5">
                        <a:lumMod val="20000"/>
                        <a:lumOff val="80000"/>
                      </a:schemeClr>
                    </a:solidFill>
                  </a:tcPr>
                </a:tc>
                <a:extLst>
                  <a:ext uri="{0D108BD9-81ED-4DB2-BD59-A6C34878D82A}">
                    <a16:rowId xmlns:a16="http://schemas.microsoft.com/office/drawing/2014/main" val="2609673536"/>
                  </a:ext>
                </a:extLst>
              </a:tr>
              <a:tr h="347065">
                <a:tc>
                  <a:txBody>
                    <a:bodyPr/>
                    <a:lstStyle/>
                    <a:p>
                      <a:pPr marL="914400" lvl="2" indent="-552450">
                        <a:tabLst/>
                      </a:pPr>
                      <a:r>
                        <a:rPr lang="fr-FR" sz="1800" dirty="0"/>
                        <a:t>Autre Activité liée à l’Architecture à titre Salarié</a:t>
                      </a:r>
                    </a:p>
                  </a:txBody>
                  <a:tcPr marL="80092" marR="80092" marT="40046" marB="40046"/>
                </a:tc>
                <a:tc>
                  <a:txBody>
                    <a:bodyPr/>
                    <a:lstStyle/>
                    <a:p>
                      <a:pPr lvl="0" algn="ctr"/>
                      <a:r>
                        <a:rPr lang="fr-FR" sz="1800" dirty="0"/>
                        <a:t> 01</a:t>
                      </a:r>
                    </a:p>
                  </a:txBody>
                  <a:tcPr marL="80092" marR="80092" marT="40046" marB="40046" anchor="ctr"/>
                </a:tc>
                <a:extLst>
                  <a:ext uri="{0D108BD9-81ED-4DB2-BD59-A6C34878D82A}">
                    <a16:rowId xmlns:a16="http://schemas.microsoft.com/office/drawing/2014/main" val="3030904169"/>
                  </a:ext>
                </a:extLst>
              </a:tr>
              <a:tr h="365683">
                <a:tc>
                  <a:txBody>
                    <a:bodyPr/>
                    <a:lstStyle/>
                    <a:p>
                      <a:pPr marL="914400" lvl="2" indent="-552450">
                        <a:tabLst/>
                      </a:pPr>
                      <a:r>
                        <a:rPr lang="fr-FR" sz="1800" dirty="0"/>
                        <a:t>Autre Activité liée à l’Architecture à titre Individuel</a:t>
                      </a:r>
                    </a:p>
                  </a:txBody>
                  <a:tcPr marL="80092" marR="80092" marT="40046" marB="40046">
                    <a:solidFill>
                      <a:schemeClr val="accent5">
                        <a:lumMod val="20000"/>
                        <a:lumOff val="80000"/>
                      </a:schemeClr>
                    </a:solidFill>
                  </a:tcPr>
                </a:tc>
                <a:tc>
                  <a:txBody>
                    <a:bodyPr/>
                    <a:lstStyle/>
                    <a:p>
                      <a:pPr lvl="0" algn="ctr"/>
                      <a:r>
                        <a:rPr lang="fr-FR" sz="1800" dirty="0"/>
                        <a:t> 03</a:t>
                      </a:r>
                    </a:p>
                  </a:txBody>
                  <a:tcPr marL="80092" marR="80092" marT="40046" marB="40046" anchor="ctr">
                    <a:solidFill>
                      <a:schemeClr val="accent5">
                        <a:lumMod val="20000"/>
                        <a:lumOff val="80000"/>
                      </a:schemeClr>
                    </a:solidFill>
                  </a:tcPr>
                </a:tc>
                <a:extLst>
                  <a:ext uri="{0D108BD9-81ED-4DB2-BD59-A6C34878D82A}">
                    <a16:rowId xmlns:a16="http://schemas.microsoft.com/office/drawing/2014/main" val="2781574694"/>
                  </a:ext>
                </a:extLst>
              </a:tr>
              <a:tr h="349392">
                <a:tc>
                  <a:txBody>
                    <a:bodyPr/>
                    <a:lstStyle/>
                    <a:p>
                      <a:pPr marL="914400" lvl="2" indent="-552450">
                        <a:tabLst/>
                      </a:pPr>
                      <a:r>
                        <a:rPr lang="fr-FR" sz="1800" dirty="0"/>
                        <a:t>Fonctionnaires</a:t>
                      </a:r>
                    </a:p>
                  </a:txBody>
                  <a:tcPr marL="80092" marR="80092" marT="40046" marB="40046"/>
                </a:tc>
                <a:tc>
                  <a:txBody>
                    <a:bodyPr/>
                    <a:lstStyle/>
                    <a:p>
                      <a:pPr lvl="0" algn="ctr"/>
                      <a:r>
                        <a:rPr lang="fr-FR" sz="1800" dirty="0"/>
                        <a:t>11</a:t>
                      </a:r>
                    </a:p>
                  </a:txBody>
                  <a:tcPr marL="80092" marR="80092" marT="40046" marB="40046"/>
                </a:tc>
                <a:extLst>
                  <a:ext uri="{0D108BD9-81ED-4DB2-BD59-A6C34878D82A}">
                    <a16:rowId xmlns:a16="http://schemas.microsoft.com/office/drawing/2014/main" val="2712473626"/>
                  </a:ext>
                </a:extLst>
              </a:tr>
              <a:tr h="349392">
                <a:tc>
                  <a:txBody>
                    <a:bodyPr/>
                    <a:lstStyle/>
                    <a:p>
                      <a:pPr marL="914400" lvl="2" indent="-552450">
                        <a:tabLst/>
                      </a:pPr>
                      <a:r>
                        <a:rPr lang="fr-FR" sz="1800" dirty="0"/>
                        <a:t>Salariés</a:t>
                      </a:r>
                    </a:p>
                  </a:txBody>
                  <a:tcPr marL="80092" marR="80092" marT="40046" marB="40046">
                    <a:solidFill>
                      <a:schemeClr val="accent5">
                        <a:lumMod val="20000"/>
                        <a:lumOff val="80000"/>
                      </a:schemeClr>
                    </a:solidFill>
                  </a:tcPr>
                </a:tc>
                <a:tc>
                  <a:txBody>
                    <a:bodyPr/>
                    <a:lstStyle/>
                    <a:p>
                      <a:pPr lvl="0" algn="ctr"/>
                      <a:r>
                        <a:rPr lang="fr-FR" sz="1800" dirty="0"/>
                        <a:t>21</a:t>
                      </a:r>
                    </a:p>
                  </a:txBody>
                  <a:tcPr marL="80092" marR="80092" marT="40046" marB="40046">
                    <a:solidFill>
                      <a:schemeClr val="accent5">
                        <a:lumMod val="20000"/>
                        <a:lumOff val="80000"/>
                      </a:schemeClr>
                    </a:solidFill>
                  </a:tcPr>
                </a:tc>
                <a:extLst>
                  <a:ext uri="{0D108BD9-81ED-4DB2-BD59-A6C34878D82A}">
                    <a16:rowId xmlns:a16="http://schemas.microsoft.com/office/drawing/2014/main" val="1512457278"/>
                  </a:ext>
                </a:extLst>
              </a:tr>
              <a:tr h="349392">
                <a:tc>
                  <a:txBody>
                    <a:bodyPr/>
                    <a:lstStyle/>
                    <a:p>
                      <a:pPr marL="914400" lvl="2" indent="-552450">
                        <a:tabLst/>
                      </a:pPr>
                      <a:r>
                        <a:rPr lang="fr-FR" sz="1800" dirty="0"/>
                        <a:t>Exercice Exclusif à l’Etranger </a:t>
                      </a:r>
                    </a:p>
                  </a:txBody>
                  <a:tcPr marL="80092" marR="80092" marT="40046" marB="40046"/>
                </a:tc>
                <a:tc>
                  <a:txBody>
                    <a:bodyPr/>
                    <a:lstStyle/>
                    <a:p>
                      <a:pPr lvl="0" algn="ctr"/>
                      <a:r>
                        <a:rPr lang="fr-FR" sz="1800" dirty="0"/>
                        <a:t>04</a:t>
                      </a:r>
                    </a:p>
                  </a:txBody>
                  <a:tcPr marL="80092" marR="80092" marT="40046" marB="40046"/>
                </a:tc>
                <a:extLst>
                  <a:ext uri="{0D108BD9-81ED-4DB2-BD59-A6C34878D82A}">
                    <a16:rowId xmlns:a16="http://schemas.microsoft.com/office/drawing/2014/main" val="2255647818"/>
                  </a:ext>
                </a:extLst>
              </a:tr>
              <a:tr h="349392">
                <a:tc>
                  <a:txBody>
                    <a:bodyPr/>
                    <a:lstStyle/>
                    <a:p>
                      <a:pPr marL="914400" lvl="2" indent="-552450">
                        <a:tabLst/>
                      </a:pPr>
                      <a:r>
                        <a:rPr lang="fr-FR" sz="1800" dirty="0"/>
                        <a:t>Retraités</a:t>
                      </a:r>
                    </a:p>
                  </a:txBody>
                  <a:tcPr marL="80092" marR="80092" marT="40046" marB="40046">
                    <a:solidFill>
                      <a:schemeClr val="accent5">
                        <a:lumMod val="20000"/>
                        <a:lumOff val="80000"/>
                      </a:schemeClr>
                    </a:solidFill>
                  </a:tcPr>
                </a:tc>
                <a:tc>
                  <a:txBody>
                    <a:bodyPr/>
                    <a:lstStyle/>
                    <a:p>
                      <a:pPr lvl="0" algn="ctr"/>
                      <a:r>
                        <a:rPr lang="fr-FR" sz="1800" dirty="0"/>
                        <a:t>07</a:t>
                      </a:r>
                    </a:p>
                  </a:txBody>
                  <a:tcPr marL="80092" marR="80092" marT="40046" marB="40046">
                    <a:solidFill>
                      <a:schemeClr val="accent5">
                        <a:lumMod val="20000"/>
                        <a:lumOff val="80000"/>
                      </a:schemeClr>
                    </a:solidFill>
                  </a:tcPr>
                </a:tc>
                <a:extLst>
                  <a:ext uri="{0D108BD9-81ED-4DB2-BD59-A6C34878D82A}">
                    <a16:rowId xmlns:a16="http://schemas.microsoft.com/office/drawing/2014/main" val="135404246"/>
                  </a:ext>
                </a:extLst>
              </a:tr>
              <a:tr h="349392">
                <a:tc>
                  <a:txBody>
                    <a:bodyPr/>
                    <a:lstStyle/>
                    <a:p>
                      <a:pPr marL="914400" lvl="2" indent="-552450">
                        <a:tabLst/>
                      </a:pPr>
                      <a:r>
                        <a:rPr lang="fr-FR" sz="1800" dirty="0"/>
                        <a:t>Sans Activité Momentanée </a:t>
                      </a:r>
                    </a:p>
                  </a:txBody>
                  <a:tcPr marL="80092" marR="80092" marT="40046" marB="40046"/>
                </a:tc>
                <a:tc>
                  <a:txBody>
                    <a:bodyPr/>
                    <a:lstStyle/>
                    <a:p>
                      <a:pPr lvl="0" algn="ctr"/>
                      <a:r>
                        <a:rPr lang="fr-FR" sz="1800" dirty="0"/>
                        <a:t>05</a:t>
                      </a:r>
                    </a:p>
                  </a:txBody>
                  <a:tcPr marL="80092" marR="80092" marT="40046" marB="40046"/>
                </a:tc>
                <a:extLst>
                  <a:ext uri="{0D108BD9-81ED-4DB2-BD59-A6C34878D82A}">
                    <a16:rowId xmlns:a16="http://schemas.microsoft.com/office/drawing/2014/main" val="2561492642"/>
                  </a:ext>
                </a:extLst>
              </a:tr>
            </a:tbl>
          </a:graphicData>
        </a:graphic>
      </p:graphicFrame>
      <p:sp>
        <p:nvSpPr>
          <p:cNvPr id="7" name="Titre 1">
            <a:extLst>
              <a:ext uri="{FF2B5EF4-FFF2-40B4-BE49-F238E27FC236}">
                <a16:creationId xmlns:a16="http://schemas.microsoft.com/office/drawing/2014/main" id="{A7842357-EEAE-5142-9818-AF0E7B3F9500}"/>
              </a:ext>
            </a:extLst>
          </p:cNvPr>
          <p:cNvSpPr>
            <a:spLocks noGrp="1"/>
          </p:cNvSpPr>
          <p:nvPr>
            <p:ph type="title"/>
          </p:nvPr>
        </p:nvSpPr>
        <p:spPr>
          <a:xfrm>
            <a:off x="6575050" y="702488"/>
            <a:ext cx="5334000" cy="1398127"/>
          </a:xfrm>
        </p:spPr>
        <p:txBody>
          <a:bodyPr>
            <a:normAutofit/>
          </a:bodyPr>
          <a:lstStyle/>
          <a:p>
            <a:pPr algn="r"/>
            <a:r>
              <a:rPr lang="fr-FR" sz="3000" b="1" dirty="0">
                <a:latin typeface="Helvetica" pitchFamily="2" charset="0"/>
                <a:ea typeface="Verdana" panose="020B0604030504040204" pitchFamily="34" charset="0"/>
                <a:cs typeface="Times New Roman" panose="02020603050405020304" pitchFamily="18" charset="0"/>
              </a:rPr>
              <a:t>Répartition par mode d’exercice</a:t>
            </a:r>
            <a:endParaRPr lang="fr-FR" sz="3000" dirty="0"/>
          </a:p>
        </p:txBody>
      </p:sp>
    </p:spTree>
    <p:extLst>
      <p:ext uri="{BB962C8B-B14F-4D97-AF65-F5344CB8AC3E}">
        <p14:creationId xmlns:p14="http://schemas.microsoft.com/office/powerpoint/2010/main" val="3405326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096FAB2-04B8-6E48-A721-196ECE687FBD}"/>
              </a:ext>
            </a:extLst>
          </p:cNvPr>
          <p:cNvSpPr>
            <a:spLocks noGrp="1"/>
          </p:cNvSpPr>
          <p:nvPr>
            <p:ph idx="1"/>
          </p:nvPr>
        </p:nvSpPr>
        <p:spPr>
          <a:xfrm>
            <a:off x="97756" y="4034091"/>
            <a:ext cx="10895633" cy="2245780"/>
          </a:xfrm>
          <a:noFill/>
          <a:effectLst/>
          <a:scene3d>
            <a:camera prst="orthographicFront"/>
            <a:lightRig rig="threePt" dir="t"/>
          </a:scene3d>
          <a:sp3d prstMaterial="translucentPowder"/>
        </p:spPr>
        <p:txBody>
          <a:bodyPr>
            <a:normAutofit fontScale="25000" lnSpcReduction="20000"/>
          </a:bodyPr>
          <a:lstStyle/>
          <a:p>
            <a:endParaRPr lang="fr-FR" dirty="0"/>
          </a:p>
          <a:p>
            <a:pPr marL="0" indent="0" algn="just">
              <a:lnSpc>
                <a:spcPct val="120000"/>
              </a:lnSpc>
              <a:spcAft>
                <a:spcPts val="600"/>
              </a:spcAft>
              <a:buNone/>
            </a:pPr>
            <a:r>
              <a:rPr lang="fr-FR" sz="8000" dirty="0">
                <a:latin typeface="Helvetica" pitchFamily="2" charset="0"/>
                <a:cs typeface="Times New Roman" panose="02020603050405020304" pitchFamily="18" charset="0"/>
              </a:rPr>
              <a:t>L’Ordre des architectes est contrôleur auprès du Tribunal compétent dans le cadre des liquidations des architectes et des sociétés d’architecture. </a:t>
            </a:r>
          </a:p>
          <a:p>
            <a:pPr marL="0" indent="0">
              <a:lnSpc>
                <a:spcPct val="170000"/>
              </a:lnSpc>
              <a:buNone/>
            </a:pPr>
            <a:r>
              <a:rPr lang="fr-FR" sz="8000" b="1" dirty="0">
                <a:latin typeface="Helvetica" pitchFamily="2" charset="0"/>
                <a:cs typeface="Times New Roman" panose="02020603050405020304" pitchFamily="18" charset="0"/>
              </a:rPr>
              <a:t>En 2024     </a:t>
            </a:r>
            <a:r>
              <a:rPr lang="fr-FR" sz="12800" b="1" dirty="0">
                <a:solidFill>
                  <a:srgbClr val="FF5B57"/>
                </a:solidFill>
                <a:latin typeface="Helvetica" pitchFamily="2" charset="0"/>
                <a:cs typeface="Times New Roman" panose="02020603050405020304" pitchFamily="18" charset="0"/>
              </a:rPr>
              <a:t>8</a:t>
            </a:r>
            <a:r>
              <a:rPr lang="fr-FR" sz="8000" b="1" dirty="0">
                <a:latin typeface="Times New Roman" panose="02020603050405020304" pitchFamily="18" charset="0"/>
                <a:cs typeface="Times New Roman" panose="02020603050405020304" pitchFamily="18" charset="0"/>
              </a:rPr>
              <a:t>    </a:t>
            </a:r>
            <a:r>
              <a:rPr lang="fr-FR" sz="8000" b="1" dirty="0">
                <a:latin typeface="Helvetica" pitchFamily="2" charset="0"/>
                <a:cs typeface="Times New Roman" panose="02020603050405020304" pitchFamily="18" charset="0"/>
              </a:rPr>
              <a:t>procédures collectives</a:t>
            </a:r>
          </a:p>
          <a:p>
            <a:pPr>
              <a:buFont typeface="Courier New" panose="02070309020205020404" pitchFamily="49" charset="0"/>
              <a:buChar char="o"/>
            </a:pPr>
            <a:r>
              <a:rPr lang="fr-FR" sz="6400" b="1" dirty="0">
                <a:latin typeface="Helvetica" pitchFamily="2" charset="0"/>
                <a:cs typeface="Times New Roman" panose="02020603050405020304" pitchFamily="18" charset="0"/>
              </a:rPr>
              <a:t>5 liquidations judiciaires</a:t>
            </a:r>
          </a:p>
          <a:p>
            <a:pPr>
              <a:buFont typeface="Courier New" panose="02070309020205020404" pitchFamily="49" charset="0"/>
              <a:buChar char="o"/>
            </a:pPr>
            <a:r>
              <a:rPr lang="fr-FR" sz="6400" b="1" dirty="0">
                <a:latin typeface="Helvetica" pitchFamily="2" charset="0"/>
                <a:cs typeface="Times New Roman" panose="02020603050405020304" pitchFamily="18" charset="0"/>
              </a:rPr>
              <a:t>3 dissolutions </a:t>
            </a:r>
          </a:p>
          <a:p>
            <a:pPr marL="0" indent="0" algn="r">
              <a:buNone/>
            </a:pPr>
            <a:endParaRPr lang="fr-FR" sz="4400" i="1" dirty="0">
              <a:latin typeface="Times New Roman" panose="02020603050405020304" pitchFamily="18" charset="0"/>
              <a:cs typeface="Times New Roman" panose="02020603050405020304" pitchFamily="18" charset="0"/>
            </a:endParaRPr>
          </a:p>
          <a:p>
            <a:pPr marL="0" indent="0" algn="r">
              <a:buNone/>
            </a:pPr>
            <a:r>
              <a:rPr lang="fr-FR" sz="4400" i="1" dirty="0">
                <a:latin typeface="Times New Roman" panose="02020603050405020304" pitchFamily="18" charset="0"/>
                <a:cs typeface="Times New Roman" panose="02020603050405020304" pitchFamily="18" charset="0"/>
              </a:rPr>
              <a:t>En 2023, 7 procédures collectives</a:t>
            </a:r>
          </a:p>
        </p:txBody>
      </p:sp>
      <p:sp>
        <p:nvSpPr>
          <p:cNvPr id="10" name="Espace réservé du contenu 2">
            <a:extLst>
              <a:ext uri="{FF2B5EF4-FFF2-40B4-BE49-F238E27FC236}">
                <a16:creationId xmlns:a16="http://schemas.microsoft.com/office/drawing/2014/main" id="{DC4E89F8-45B4-1543-9259-24087ED90B91}"/>
              </a:ext>
            </a:extLst>
          </p:cNvPr>
          <p:cNvSpPr txBox="1">
            <a:spLocks/>
          </p:cNvSpPr>
          <p:nvPr/>
        </p:nvSpPr>
        <p:spPr>
          <a:xfrm>
            <a:off x="148442" y="1594686"/>
            <a:ext cx="10844947" cy="1880082"/>
          </a:xfrm>
          <a:prstGeom prst="rect">
            <a:avLst/>
          </a:prstGeom>
          <a:noFill/>
          <a:ln>
            <a:noFill/>
          </a:ln>
        </p:spPr>
        <p:txBody>
          <a:bodyPr vert="horz" lIns="91440" tIns="45720" rIns="91440" bIns="45720" numCol="1"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Font typeface="Arial" panose="020B0604020202020204" pitchFamily="34" charset="0"/>
              <a:buNone/>
            </a:pPr>
            <a:r>
              <a:rPr lang="fr-FR" sz="8000" dirty="0">
                <a:latin typeface="Helvetica" pitchFamily="2" charset="0"/>
                <a:cs typeface="Times New Roman" panose="02020603050405020304" pitchFamily="18" charset="0"/>
              </a:rPr>
              <a:t>La Chambre Régionale de Discipline est saisie en cas d’infractions aux dispositions du Code de déontologie.</a:t>
            </a:r>
          </a:p>
          <a:p>
            <a:pPr marL="0" indent="0" algn="just">
              <a:buFont typeface="Arial" panose="020B0604020202020204" pitchFamily="34" charset="0"/>
              <a:buNone/>
            </a:pPr>
            <a:endParaRPr lang="fr-FR" sz="3600" dirty="0">
              <a:latin typeface="Helvetica" pitchFamily="2" charset="0"/>
              <a:cs typeface="Times New Roman" panose="02020603050405020304" pitchFamily="18" charset="0"/>
            </a:endParaRPr>
          </a:p>
          <a:p>
            <a:pPr marL="0" indent="0">
              <a:buFont typeface="Arial" panose="020B0604020202020204" pitchFamily="34" charset="0"/>
              <a:buNone/>
            </a:pPr>
            <a:r>
              <a:rPr lang="fr-FR" sz="8000" b="1" dirty="0">
                <a:latin typeface="Helvetica" pitchFamily="2" charset="0"/>
                <a:cs typeface="Times New Roman" panose="02020603050405020304" pitchFamily="18" charset="0"/>
              </a:rPr>
              <a:t>En 2024    </a:t>
            </a:r>
            <a:r>
              <a:rPr lang="fr-FR" sz="14400" b="1" dirty="0">
                <a:solidFill>
                  <a:srgbClr val="FF5B57"/>
                </a:solidFill>
                <a:latin typeface="Helvetica" pitchFamily="2" charset="0"/>
                <a:cs typeface="Times New Roman" panose="02020603050405020304" pitchFamily="18" charset="0"/>
              </a:rPr>
              <a:t>1 </a:t>
            </a:r>
            <a:r>
              <a:rPr lang="fr-FR" sz="8000" b="1" dirty="0">
                <a:latin typeface="Helvetica" pitchFamily="2" charset="0"/>
                <a:cs typeface="Times New Roman" panose="02020603050405020304" pitchFamily="18" charset="0"/>
              </a:rPr>
              <a:t>  saisine</a:t>
            </a:r>
          </a:p>
          <a:p>
            <a:pPr marL="0" indent="0">
              <a:buFont typeface="Arial" panose="020B0604020202020204" pitchFamily="34" charset="0"/>
              <a:buNone/>
            </a:pPr>
            <a:endParaRPr lang="fr-FR" dirty="0"/>
          </a:p>
        </p:txBody>
      </p:sp>
      <p:sp>
        <p:nvSpPr>
          <p:cNvPr id="13" name="Titre 1">
            <a:extLst>
              <a:ext uri="{FF2B5EF4-FFF2-40B4-BE49-F238E27FC236}">
                <a16:creationId xmlns:a16="http://schemas.microsoft.com/office/drawing/2014/main" id="{D44535F8-5F42-0345-9688-FCFD8C182C71}"/>
              </a:ext>
            </a:extLst>
          </p:cNvPr>
          <p:cNvSpPr>
            <a:spLocks noGrp="1"/>
          </p:cNvSpPr>
          <p:nvPr>
            <p:ph type="title"/>
          </p:nvPr>
        </p:nvSpPr>
        <p:spPr>
          <a:xfrm>
            <a:off x="5086150" y="1112050"/>
            <a:ext cx="6863603" cy="491504"/>
          </a:xfrm>
        </p:spPr>
        <p:txBody>
          <a:bodyPr>
            <a:noAutofit/>
          </a:bodyPr>
          <a:lstStyle/>
          <a:p>
            <a:pPr algn="r"/>
            <a:r>
              <a:rPr lang="fr-FR" sz="3200" b="1" dirty="0">
                <a:latin typeface="Helvetica" pitchFamily="2" charset="0"/>
                <a:ea typeface="Verdana" panose="020B0604030504040204" pitchFamily="34" charset="0"/>
                <a:cs typeface="Times New Roman" panose="02020603050405020304" pitchFamily="18" charset="0"/>
              </a:rPr>
              <a:t>Discipline</a:t>
            </a:r>
            <a:endParaRPr lang="fr-FR" sz="3200" dirty="0"/>
          </a:p>
        </p:txBody>
      </p:sp>
      <p:sp>
        <p:nvSpPr>
          <p:cNvPr id="14" name="Titre 1">
            <a:extLst>
              <a:ext uri="{FF2B5EF4-FFF2-40B4-BE49-F238E27FC236}">
                <a16:creationId xmlns:a16="http://schemas.microsoft.com/office/drawing/2014/main" id="{2E8C07A6-3BA6-CF42-B909-0A35FACD5F65}"/>
              </a:ext>
            </a:extLst>
          </p:cNvPr>
          <p:cNvSpPr txBox="1">
            <a:spLocks/>
          </p:cNvSpPr>
          <p:nvPr/>
        </p:nvSpPr>
        <p:spPr>
          <a:xfrm>
            <a:off x="7181925" y="3166304"/>
            <a:ext cx="4767828" cy="1040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000" b="1" dirty="0">
                <a:latin typeface="Helvetica" pitchFamily="2" charset="0"/>
                <a:ea typeface="Verdana" panose="020B0604030504040204" pitchFamily="34" charset="0"/>
                <a:cs typeface="Times New Roman" panose="02020603050405020304" pitchFamily="18" charset="0"/>
              </a:rPr>
              <a:t>Les procédures collectives</a:t>
            </a:r>
            <a:endParaRPr lang="fr-FR" sz="3000" dirty="0"/>
          </a:p>
        </p:txBody>
      </p:sp>
      <p:pic>
        <p:nvPicPr>
          <p:cNvPr id="15" name="Image 14" descr="C:\Users\Comm\AppData\Local\Temp\logo_Re´duit te^te de lettre.png">
            <a:extLst>
              <a:ext uri="{FF2B5EF4-FFF2-40B4-BE49-F238E27FC236}">
                <a16:creationId xmlns:a16="http://schemas.microsoft.com/office/drawing/2014/main" id="{138E7EAB-5845-A544-987B-44F6A3BCBB9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Tree>
    <p:extLst>
      <p:ext uri="{BB962C8B-B14F-4D97-AF65-F5344CB8AC3E}">
        <p14:creationId xmlns:p14="http://schemas.microsoft.com/office/powerpoint/2010/main" val="100280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Users\Comm\AppData\Local\Temp\logo_Re´duit te^te de lettre.png">
            <a:extLst>
              <a:ext uri="{FF2B5EF4-FFF2-40B4-BE49-F238E27FC236}">
                <a16:creationId xmlns:a16="http://schemas.microsoft.com/office/drawing/2014/main" id="{1DBF7C39-EE1B-C14B-87E5-23125F5827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8442" y="153329"/>
            <a:ext cx="2483485" cy="685800"/>
          </a:xfrm>
          <a:prstGeom prst="rect">
            <a:avLst/>
          </a:prstGeom>
          <a:noFill/>
          <a:ln>
            <a:noFill/>
          </a:ln>
        </p:spPr>
      </p:pic>
      <p:sp>
        <p:nvSpPr>
          <p:cNvPr id="6" name="Rectangle 2">
            <a:extLst>
              <a:ext uri="{FF2B5EF4-FFF2-40B4-BE49-F238E27FC236}">
                <a16:creationId xmlns:a16="http://schemas.microsoft.com/office/drawing/2014/main" id="{62F10CE5-6690-8A45-931E-3B8A2A01FE3A}"/>
              </a:ext>
            </a:extLst>
          </p:cNvPr>
          <p:cNvSpPr>
            <a:spLocks noChangeArrowheads="1"/>
          </p:cNvSpPr>
          <p:nvPr/>
        </p:nvSpPr>
        <p:spPr bwMode="auto">
          <a:xfrm>
            <a:off x="8329961" y="153328"/>
            <a:ext cx="69324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2" name="Rectangle 1">
            <a:extLst>
              <a:ext uri="{FF2B5EF4-FFF2-40B4-BE49-F238E27FC236}">
                <a16:creationId xmlns:a16="http://schemas.microsoft.com/office/drawing/2014/main" id="{4E765794-1A7E-714F-91BA-F44C3B5AFE8F}"/>
              </a:ext>
            </a:extLst>
          </p:cNvPr>
          <p:cNvSpPr/>
          <p:nvPr/>
        </p:nvSpPr>
        <p:spPr>
          <a:xfrm>
            <a:off x="172017" y="3023704"/>
            <a:ext cx="10625178" cy="2637517"/>
          </a:xfrm>
          <a:prstGeom prst="rect">
            <a:avLst/>
          </a:prstGeom>
        </p:spPr>
        <p:txBody>
          <a:bodyPr wrap="square">
            <a:spAutoFit/>
          </a:bodyPr>
          <a:lstStyle/>
          <a:p>
            <a:pPr algn="just">
              <a:lnSpc>
                <a:spcPct val="150000"/>
              </a:lnSpc>
            </a:pPr>
            <a:r>
              <a:rPr lang="fr-FR" sz="2000" i="1" dirty="0">
                <a:solidFill>
                  <a:schemeClr val="bg1">
                    <a:lumMod val="50000"/>
                  </a:schemeClr>
                </a:solidFill>
                <a:latin typeface="Helvetica" pitchFamily="2" charset="0"/>
                <a:cs typeface="Times New Roman" panose="02020603050405020304" pitchFamily="18" charset="0"/>
              </a:rPr>
              <a:t>Article 16 de la loi du 3 janvier 1977 sur l’architecture</a:t>
            </a:r>
          </a:p>
          <a:p>
            <a:pPr algn="just">
              <a:lnSpc>
                <a:spcPct val="150000"/>
              </a:lnSpc>
            </a:pPr>
            <a:r>
              <a:rPr lang="fr-FR" sz="2000" i="1" dirty="0">
                <a:latin typeface="Helvetica" pitchFamily="2" charset="0"/>
                <a:cs typeface="Times New Roman" panose="02020603050405020304" pitchFamily="18" charset="0"/>
              </a:rPr>
              <a:t>« </a:t>
            </a:r>
            <a:r>
              <a:rPr lang="fr-FR" i="1" dirty="0">
                <a:latin typeface="Helvetica" pitchFamily="2" charset="0"/>
                <a:cs typeface="Times New Roman" panose="02020603050405020304" pitchFamily="18" charset="0"/>
              </a:rPr>
              <a:t>Tout architecte, personne physique ou morale, dont la responsabilité peut être engagée en raison des actes qu’il accomplit à titre professionnel ou des actes de ses préposés, doit être couvert par une assurance. Chaque année, toute personne assujettie à cette obligation produit au conseil régional de l’ordre des architectes dont il relève une attestation d’assurance pour l’année en cours. »</a:t>
            </a:r>
            <a:endParaRPr lang="fr-FR" sz="2000" i="1" dirty="0">
              <a:latin typeface="Helvetica" pitchFamily="2" charset="0"/>
              <a:cs typeface="Times New Roman" panose="02020603050405020304" pitchFamily="18" charset="0"/>
            </a:endParaRPr>
          </a:p>
          <a:p>
            <a:pPr algn="ctr">
              <a:lnSpc>
                <a:spcPct val="150000"/>
              </a:lnSpc>
            </a:pPr>
            <a:r>
              <a:rPr lang="fr-FR" i="1" dirty="0">
                <a:latin typeface="Helvetica" pitchFamily="2" charset="0"/>
                <a:cs typeface="Times New Roman" panose="02020603050405020304" pitchFamily="18" charset="0"/>
              </a:rPr>
              <a:t>La production de cette attestation est essentielle puisqu’elle est une condition de maintien au Tableau. </a:t>
            </a:r>
          </a:p>
        </p:txBody>
      </p:sp>
      <p:sp>
        <p:nvSpPr>
          <p:cNvPr id="7" name="Titre 1">
            <a:extLst>
              <a:ext uri="{FF2B5EF4-FFF2-40B4-BE49-F238E27FC236}">
                <a16:creationId xmlns:a16="http://schemas.microsoft.com/office/drawing/2014/main" id="{F8ED85AA-E52D-4443-B76F-41C92468323F}"/>
              </a:ext>
            </a:extLst>
          </p:cNvPr>
          <p:cNvSpPr>
            <a:spLocks noGrp="1"/>
          </p:cNvSpPr>
          <p:nvPr>
            <p:ph type="title"/>
          </p:nvPr>
        </p:nvSpPr>
        <p:spPr>
          <a:xfrm>
            <a:off x="5869975" y="854353"/>
            <a:ext cx="6106510" cy="1084263"/>
          </a:xfrm>
        </p:spPr>
        <p:txBody>
          <a:bodyPr>
            <a:normAutofit fontScale="90000"/>
          </a:bodyPr>
          <a:lstStyle/>
          <a:p>
            <a:pPr algn="r">
              <a:lnSpc>
                <a:spcPct val="150000"/>
              </a:lnSpc>
            </a:pPr>
            <a:r>
              <a:rPr lang="fr-FR" sz="3000" b="1" dirty="0">
                <a:latin typeface="Helvetica" pitchFamily="2" charset="0"/>
                <a:ea typeface="Verdana" panose="020B0604030504040204" pitchFamily="34" charset="0"/>
                <a:cs typeface="Times New Roman" panose="02020603050405020304" pitchFamily="18" charset="0"/>
              </a:rPr>
              <a:t>Assurance</a:t>
            </a:r>
            <a:br>
              <a:rPr lang="fr-FR" sz="3000" b="1" dirty="0">
                <a:latin typeface="Helvetica" pitchFamily="2" charset="0"/>
                <a:ea typeface="Verdana" panose="020B0604030504040204" pitchFamily="34" charset="0"/>
                <a:cs typeface="Times New Roman" panose="02020603050405020304" pitchFamily="18" charset="0"/>
              </a:rPr>
            </a:br>
            <a:r>
              <a:rPr lang="fr-FR" sz="2000" i="1" dirty="0" err="1">
                <a:latin typeface="Helvetica" pitchFamily="2" charset="0"/>
                <a:ea typeface="Verdana" panose="020B0604030504040204" pitchFamily="34" charset="0"/>
                <a:cs typeface="Times New Roman" panose="02020603050405020304" pitchFamily="18" charset="0"/>
              </a:rPr>
              <a:t>Eric</a:t>
            </a:r>
            <a:r>
              <a:rPr lang="fr-FR" sz="2000" i="1" dirty="0">
                <a:latin typeface="Helvetica" pitchFamily="2" charset="0"/>
                <a:ea typeface="Verdana" panose="020B0604030504040204" pitchFamily="34" charset="0"/>
                <a:cs typeface="Times New Roman" panose="02020603050405020304" pitchFamily="18" charset="0"/>
              </a:rPr>
              <a:t> HUGEL</a:t>
            </a:r>
            <a:endParaRPr lang="fr-FR" sz="2000" i="1" dirty="0"/>
          </a:p>
        </p:txBody>
      </p:sp>
    </p:spTree>
    <p:extLst>
      <p:ext uri="{BB962C8B-B14F-4D97-AF65-F5344CB8AC3E}">
        <p14:creationId xmlns:p14="http://schemas.microsoft.com/office/powerpoint/2010/main" val="29972953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{32DE1D58-E627-A449-977C-EEBD02ACB6A7}tf10001060</Template>
  <TotalTime>2290</TotalTime>
  <Words>3561</Words>
  <Application>Microsoft Macintosh PowerPoint</Application>
  <PresentationFormat>Grand écran</PresentationFormat>
  <Paragraphs>399</Paragraphs>
  <Slides>44</Slides>
  <Notes>5</Notes>
  <HiddenSlides>0</HiddenSlides>
  <MMClips>0</MMClips>
  <ScaleCrop>false</ScaleCrop>
  <HeadingPairs>
    <vt:vector size="8" baseType="variant">
      <vt:variant>
        <vt:lpstr>Polices utilisées</vt:lpstr>
      </vt:variant>
      <vt:variant>
        <vt:i4>13</vt:i4>
      </vt: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60" baseType="lpstr">
      <vt:lpstr>Brush Script MT</vt:lpstr>
      <vt:lpstr>Apple Chancery</vt:lpstr>
      <vt:lpstr>Arial</vt:lpstr>
      <vt:lpstr>Calibri</vt:lpstr>
      <vt:lpstr>Calibri Light</vt:lpstr>
      <vt:lpstr>Courier New</vt:lpstr>
      <vt:lpstr>Helvetica</vt:lpstr>
      <vt:lpstr>Helvetica LT Std</vt:lpstr>
      <vt:lpstr>Swis721 BT</vt:lpstr>
      <vt:lpstr>Times</vt:lpstr>
      <vt:lpstr>Times New Roman</vt:lpstr>
      <vt:lpstr>Verdana</vt:lpstr>
      <vt:lpstr>Wingdings</vt:lpstr>
      <vt:lpstr>Thème Office</vt:lpstr>
      <vt:lpstr>Document</vt:lpstr>
      <vt:lpstr>Feuille de calcul</vt:lpstr>
      <vt:lpstr>Conseil de l’Ordre des Architectes de La Réunion et de Mayotte </vt:lpstr>
      <vt:lpstr>Discours du Président Eric HUGEL</vt:lpstr>
      <vt:lpstr>Les élus</vt:lpstr>
      <vt:lpstr>Missions régaliennes</vt:lpstr>
      <vt:lpstr>La tenue du Tableau Etienne CHARRITAT - Secrétaire</vt:lpstr>
      <vt:lpstr>Effectif global</vt:lpstr>
      <vt:lpstr>Répartition par mode d’exercice</vt:lpstr>
      <vt:lpstr>Discipline</vt:lpstr>
      <vt:lpstr>Assurance Eric HUGEL</vt:lpstr>
      <vt:lpstr>Contrôle des assurances</vt:lpstr>
      <vt:lpstr>La formation Dagmar GROSS - Vice-Présidente</vt:lpstr>
      <vt:lpstr>Représentation externe Eric HUGEL - Président</vt:lpstr>
      <vt:lpstr>Relations institutionnelles</vt:lpstr>
      <vt:lpstr>Autres représentations</vt:lpstr>
      <vt:lpstr>Déontologie et moralisation  Maxence LEFEBVRE</vt:lpstr>
      <vt:lpstr>Règlement des différends</vt:lpstr>
      <vt:lpstr>Les comptes 2024 Rodolphe COUSIN - Trésorier</vt:lpstr>
      <vt:lpstr>Budget national</vt:lpstr>
      <vt:lpstr>Budget régional</vt:lpstr>
      <vt:lpstr>Cotisation ordinale</vt:lpstr>
      <vt:lpstr>Cotisation Ordinale 2024 Architectes</vt:lpstr>
      <vt:lpstr>Cotisation Ordinale 2024 Sociétés d’architecture</vt:lpstr>
      <vt:lpstr>Réglementation Marc JOLY</vt:lpstr>
      <vt:lpstr>Règlementation / Normes Rappel des enjeux</vt:lpstr>
      <vt:lpstr>ACTION COARM 2024 – textes commentés CSCEE</vt:lpstr>
      <vt:lpstr>Les vents me sont moins qu'à vous redoutables. Je plie, et ne romps pas. (La Fontaine)</vt:lpstr>
      <vt:lpstr>"Entre le calcul et le bon sens, c’est toujours le bon sens qui a raison"    (auteur inconnu)</vt:lpstr>
      <vt:lpstr>Présentation PowerPoint</vt:lpstr>
      <vt:lpstr>Stratégie politique Maxence LEFEBVRE</vt:lpstr>
      <vt:lpstr>Présentation PowerPoint</vt:lpstr>
      <vt:lpstr>Présentation PowerPoint</vt:lpstr>
      <vt:lpstr>Présentation PowerPoint</vt:lpstr>
      <vt:lpstr>Communication</vt:lpstr>
      <vt:lpstr>Actions en cours…</vt:lpstr>
      <vt:lpstr>Vous rencontrer…</vt:lpstr>
      <vt:lpstr>Maison de l’Architecture de La Réunion (MAR)</vt:lpstr>
      <vt:lpstr>10 ans du PAR</vt:lpstr>
      <vt:lpstr>Présentation PowerPoint</vt:lpstr>
      <vt:lpstr>Ecole d’architecture de La Réunion</vt:lpstr>
      <vt:lpstr>Prestation de serment</vt:lpstr>
      <vt:lpstr>Les récipiendaires</vt:lpstr>
      <vt:lpstr>Les récipiendaires</vt:lpstr>
      <vt:lpstr>Présentation PowerPoint</vt:lpstr>
      <vt:lpstr>COARM 92, rue de la République 97400 Saint-Denis Tél. 0262 21 35 06 E-mail. contact@coa-rm.com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209</cp:revision>
  <cp:lastPrinted>2025-01-10T07:00:24Z</cp:lastPrinted>
  <dcterms:created xsi:type="dcterms:W3CDTF">2024-09-05T08:41:23Z</dcterms:created>
  <dcterms:modified xsi:type="dcterms:W3CDTF">2025-02-03T11:03:33Z</dcterms:modified>
</cp:coreProperties>
</file>