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2" r:id="rId4"/>
    <p:sldId id="259" r:id="rId5"/>
    <p:sldId id="263" r:id="rId6"/>
    <p:sldId id="264" r:id="rId7"/>
    <p:sldId id="266" r:id="rId8"/>
    <p:sldId id="273" r:id="rId9"/>
    <p:sldId id="272" r:id="rId10"/>
    <p:sldId id="269" r:id="rId11"/>
    <p:sldId id="271" r:id="rId12"/>
    <p:sldId id="261" r:id="rId13"/>
    <p:sldId id="270" r:id="rId14"/>
    <p:sldId id="265" r:id="rId15"/>
    <p:sldId id="268" r:id="rId16"/>
    <p:sldId id="267" r:id="rId17"/>
    <p:sldId id="26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B43E3-6FEE-4B71-9EDE-A1CF46F897D1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545CF-A706-4645-A540-D389E6CFA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98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545CF-A706-4645-A540-D389E6CFAA0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41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A073-39B2-4E6B-8DBE-5CA95DEDE894}" type="datetime1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51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7F2-8B11-42CF-AB9C-E0B8DB735394}" type="datetime1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83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8E75-3FB8-4FF4-AAD7-2182DC40D54A}" type="datetime1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66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A02D-40E3-4FC8-8B74-E4070F6F8FBE}" type="datetime1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20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9AD7-831D-4109-BD8A-F30BD0DE86E3}" type="datetime1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45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E48-7C16-48B4-980F-ED89719A7991}" type="datetime1">
              <a:rPr lang="fr-FR" smtClean="0"/>
              <a:t>03/06/2022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45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394C-DCE0-4779-AB08-E957C994D96E}" type="datetime1">
              <a:rPr lang="fr-FR" smtClean="0"/>
              <a:t>03/06/2022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37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ECF3-B5C0-4E76-B93F-FBF020A70FCE}" type="datetime1">
              <a:rPr lang="fr-FR" smtClean="0"/>
              <a:t>03/06/2022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9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B735-8ED9-469D-9C77-832CA818D47F}" type="datetime1">
              <a:rPr lang="fr-FR" smtClean="0"/>
              <a:t>03/06/2022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66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7CF4-EFBA-4F54-A937-2B2134B79213}" type="datetime1">
              <a:rPr lang="fr-FR" smtClean="0"/>
              <a:t>03/06/2022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75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92A1-6C81-421E-8D45-981530F208AF}" type="datetime1">
              <a:rPr lang="fr-FR" smtClean="0"/>
              <a:t>03/06/2022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02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2D4B8-EA48-4C08-99A7-8DEE706B8896}" type="datetime1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7FCA-D94D-4F14-956E-314DE1E53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0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38" y="922"/>
            <a:ext cx="9217158" cy="6876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2057360"/>
            <a:ext cx="76328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Vers un atelier de réemploi</a:t>
            </a:r>
          </a:p>
          <a:p>
            <a:pPr algn="ctr"/>
            <a:r>
              <a:rPr lang="fr-FR" sz="5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NPNRU de Hauteville</a:t>
            </a:r>
            <a:endParaRPr lang="fr-FR" sz="5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Vers une « culture réemploi »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4402832" cy="5121275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Portage politique fort</a:t>
            </a:r>
          </a:p>
          <a:p>
            <a:r>
              <a:rPr lang="fr-FR" dirty="0" smtClean="0"/>
              <a:t>Présentation du projet dans tous ses aspects lors de réunions partenariales</a:t>
            </a:r>
          </a:p>
          <a:p>
            <a:r>
              <a:rPr lang="fr-FR" dirty="0" smtClean="0"/>
              <a:t>Mobilisation des partenaires pour qu’ils s’approprient la démarche de réemploi</a:t>
            </a:r>
          </a:p>
          <a:p>
            <a:r>
              <a:rPr lang="fr-FR" dirty="0" smtClean="0"/>
              <a:t>Visite de la Grande Halle à Colombelles et journée d’échanges avec tous les partenaires du projet (différents services de la Ville et de l’Agglo, bailleurs sociaux, Centre Socio-culturel…)</a:t>
            </a:r>
          </a:p>
          <a:p>
            <a:r>
              <a:rPr lang="fr-FR" dirty="0" smtClean="0"/>
              <a:t>Participation à l’opération régionale </a:t>
            </a:r>
            <a:r>
              <a:rPr lang="fr-FR" dirty="0"/>
              <a:t>« Économie circulaire et Bâtiments en Normandie : Comprendre et Entreprendre » 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10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3563888" y="1608412"/>
            <a:ext cx="6797614" cy="5093679"/>
            <a:chOff x="3563888" y="1608412"/>
            <a:chExt cx="6797614" cy="5093679"/>
          </a:xfrm>
        </p:grpSpPr>
        <p:sp>
          <p:nvSpPr>
            <p:cNvPr id="8" name="Forme libre 7"/>
            <p:cNvSpPr/>
            <p:nvPr/>
          </p:nvSpPr>
          <p:spPr>
            <a:xfrm>
              <a:off x="6561636" y="1608412"/>
              <a:ext cx="1642756" cy="1888226"/>
            </a:xfrm>
            <a:custGeom>
              <a:avLst/>
              <a:gdLst>
                <a:gd name="connsiteX0" fmla="*/ 0 w 1888226"/>
                <a:gd name="connsiteY0" fmla="*/ 821378 h 1642756"/>
                <a:gd name="connsiteX1" fmla="*/ 410689 w 1888226"/>
                <a:gd name="connsiteY1" fmla="*/ 0 h 1642756"/>
                <a:gd name="connsiteX2" fmla="*/ 1477537 w 1888226"/>
                <a:gd name="connsiteY2" fmla="*/ 0 h 1642756"/>
                <a:gd name="connsiteX3" fmla="*/ 1888226 w 1888226"/>
                <a:gd name="connsiteY3" fmla="*/ 821378 h 1642756"/>
                <a:gd name="connsiteX4" fmla="*/ 1477537 w 1888226"/>
                <a:gd name="connsiteY4" fmla="*/ 1642756 h 1642756"/>
                <a:gd name="connsiteX5" fmla="*/ 410689 w 1888226"/>
                <a:gd name="connsiteY5" fmla="*/ 1642756 h 1642756"/>
                <a:gd name="connsiteX6" fmla="*/ 0 w 1888226"/>
                <a:gd name="connsiteY6" fmla="*/ 821378 h 164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226" h="1642756">
                  <a:moveTo>
                    <a:pt x="944113" y="0"/>
                  </a:moveTo>
                  <a:lnTo>
                    <a:pt x="1888226" y="357299"/>
                  </a:lnTo>
                  <a:lnTo>
                    <a:pt x="1888226" y="1285457"/>
                  </a:lnTo>
                  <a:lnTo>
                    <a:pt x="944113" y="1642756"/>
                  </a:lnTo>
                  <a:lnTo>
                    <a:pt x="0" y="1285457"/>
                  </a:lnTo>
                  <a:lnTo>
                    <a:pt x="0" y="357299"/>
                  </a:lnTo>
                  <a:lnTo>
                    <a:pt x="94411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0766" tIns="359020" rIns="320766" bIns="35901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00" kern="1200" dirty="0" smtClean="0"/>
                <a:t>Économie de projet</a:t>
              </a:r>
              <a:endParaRPr lang="fr-FR" sz="1700" kern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54242" y="1986058"/>
              <a:ext cx="2107260" cy="11329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e libre 9"/>
            <p:cNvSpPr/>
            <p:nvPr/>
          </p:nvSpPr>
          <p:spPr>
            <a:xfrm>
              <a:off x="4787458" y="1608412"/>
              <a:ext cx="1642756" cy="1888226"/>
            </a:xfrm>
            <a:custGeom>
              <a:avLst/>
              <a:gdLst>
                <a:gd name="connsiteX0" fmla="*/ 0 w 1888226"/>
                <a:gd name="connsiteY0" fmla="*/ 821378 h 1642756"/>
                <a:gd name="connsiteX1" fmla="*/ 410689 w 1888226"/>
                <a:gd name="connsiteY1" fmla="*/ 0 h 1642756"/>
                <a:gd name="connsiteX2" fmla="*/ 1477537 w 1888226"/>
                <a:gd name="connsiteY2" fmla="*/ 0 h 1642756"/>
                <a:gd name="connsiteX3" fmla="*/ 1888226 w 1888226"/>
                <a:gd name="connsiteY3" fmla="*/ 821378 h 1642756"/>
                <a:gd name="connsiteX4" fmla="*/ 1477537 w 1888226"/>
                <a:gd name="connsiteY4" fmla="*/ 1642756 h 1642756"/>
                <a:gd name="connsiteX5" fmla="*/ 410689 w 1888226"/>
                <a:gd name="connsiteY5" fmla="*/ 1642756 h 1642756"/>
                <a:gd name="connsiteX6" fmla="*/ 0 w 1888226"/>
                <a:gd name="connsiteY6" fmla="*/ 821378 h 164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226" h="1642756">
                  <a:moveTo>
                    <a:pt x="944113" y="0"/>
                  </a:moveTo>
                  <a:lnTo>
                    <a:pt x="1888226" y="357299"/>
                  </a:lnTo>
                  <a:lnTo>
                    <a:pt x="1888226" y="1285457"/>
                  </a:lnTo>
                  <a:lnTo>
                    <a:pt x="944113" y="1642756"/>
                  </a:lnTo>
                  <a:lnTo>
                    <a:pt x="0" y="1285457"/>
                  </a:lnTo>
                  <a:lnTo>
                    <a:pt x="0" y="357299"/>
                  </a:lnTo>
                  <a:lnTo>
                    <a:pt x="94411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0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996" tIns="294250" rIns="255996" bIns="29424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Création d’emploi et insertion</a:t>
              </a:r>
              <a:endParaRPr lang="fr-FR" sz="1800" kern="1200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671148" y="3211139"/>
              <a:ext cx="1642757" cy="1888227"/>
            </a:xfrm>
            <a:custGeom>
              <a:avLst/>
              <a:gdLst>
                <a:gd name="connsiteX0" fmla="*/ 0 w 1888226"/>
                <a:gd name="connsiteY0" fmla="*/ 821378 h 1642756"/>
                <a:gd name="connsiteX1" fmla="*/ 410689 w 1888226"/>
                <a:gd name="connsiteY1" fmla="*/ 0 h 1642756"/>
                <a:gd name="connsiteX2" fmla="*/ 1477537 w 1888226"/>
                <a:gd name="connsiteY2" fmla="*/ 0 h 1642756"/>
                <a:gd name="connsiteX3" fmla="*/ 1888226 w 1888226"/>
                <a:gd name="connsiteY3" fmla="*/ 821378 h 1642756"/>
                <a:gd name="connsiteX4" fmla="*/ 1477537 w 1888226"/>
                <a:gd name="connsiteY4" fmla="*/ 1642756 h 1642756"/>
                <a:gd name="connsiteX5" fmla="*/ 410689 w 1888226"/>
                <a:gd name="connsiteY5" fmla="*/ 1642756 h 1642756"/>
                <a:gd name="connsiteX6" fmla="*/ 0 w 1888226"/>
                <a:gd name="connsiteY6" fmla="*/ 821378 h 164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226" h="1642756">
                  <a:moveTo>
                    <a:pt x="944113" y="0"/>
                  </a:moveTo>
                  <a:lnTo>
                    <a:pt x="1888226" y="357299"/>
                  </a:lnTo>
                  <a:lnTo>
                    <a:pt x="1888226" y="1285457"/>
                  </a:lnTo>
                  <a:lnTo>
                    <a:pt x="944113" y="1642756"/>
                  </a:lnTo>
                  <a:lnTo>
                    <a:pt x="0" y="1285457"/>
                  </a:lnTo>
                  <a:lnTo>
                    <a:pt x="0" y="357299"/>
                  </a:lnTo>
                  <a:lnTo>
                    <a:pt x="94411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0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0766" tIns="359020" rIns="320767" bIns="35901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00" kern="1200" dirty="0" smtClean="0"/>
                <a:t>Promotion d’un projet exemplaire</a:t>
              </a:r>
              <a:endParaRPr lang="fr-FR" sz="1700" kern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63888" y="3588784"/>
              <a:ext cx="2039284" cy="11329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e libre 12"/>
            <p:cNvSpPr/>
            <p:nvPr/>
          </p:nvSpPr>
          <p:spPr>
            <a:xfrm>
              <a:off x="7445326" y="3211139"/>
              <a:ext cx="1642756" cy="1888226"/>
            </a:xfrm>
            <a:custGeom>
              <a:avLst/>
              <a:gdLst>
                <a:gd name="connsiteX0" fmla="*/ 0 w 1888226"/>
                <a:gd name="connsiteY0" fmla="*/ 821378 h 1642756"/>
                <a:gd name="connsiteX1" fmla="*/ 410689 w 1888226"/>
                <a:gd name="connsiteY1" fmla="*/ 0 h 1642756"/>
                <a:gd name="connsiteX2" fmla="*/ 1477537 w 1888226"/>
                <a:gd name="connsiteY2" fmla="*/ 0 h 1642756"/>
                <a:gd name="connsiteX3" fmla="*/ 1888226 w 1888226"/>
                <a:gd name="connsiteY3" fmla="*/ 821378 h 1642756"/>
                <a:gd name="connsiteX4" fmla="*/ 1477537 w 1888226"/>
                <a:gd name="connsiteY4" fmla="*/ 1642756 h 1642756"/>
                <a:gd name="connsiteX5" fmla="*/ 410689 w 1888226"/>
                <a:gd name="connsiteY5" fmla="*/ 1642756 h 1642756"/>
                <a:gd name="connsiteX6" fmla="*/ 0 w 1888226"/>
                <a:gd name="connsiteY6" fmla="*/ 821378 h 164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226" h="1642756">
                  <a:moveTo>
                    <a:pt x="944113" y="0"/>
                  </a:moveTo>
                  <a:lnTo>
                    <a:pt x="1888226" y="357299"/>
                  </a:lnTo>
                  <a:lnTo>
                    <a:pt x="1888226" y="1285457"/>
                  </a:lnTo>
                  <a:lnTo>
                    <a:pt x="944113" y="1642756"/>
                  </a:lnTo>
                  <a:lnTo>
                    <a:pt x="0" y="1285457"/>
                  </a:lnTo>
                  <a:lnTo>
                    <a:pt x="0" y="357299"/>
                  </a:lnTo>
                  <a:lnTo>
                    <a:pt x="94411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0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996" tIns="294250" rIns="255996" bIns="29424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00" kern="1200" dirty="0" smtClean="0"/>
                <a:t>Préservation d’une mémoire et d’un patrimoine</a:t>
              </a:r>
              <a:endParaRPr lang="fr-FR" sz="1700" kern="1200" dirty="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6561636" y="4813865"/>
              <a:ext cx="1642756" cy="1888226"/>
            </a:xfrm>
            <a:custGeom>
              <a:avLst/>
              <a:gdLst>
                <a:gd name="connsiteX0" fmla="*/ 0 w 1888226"/>
                <a:gd name="connsiteY0" fmla="*/ 821378 h 1642756"/>
                <a:gd name="connsiteX1" fmla="*/ 410689 w 1888226"/>
                <a:gd name="connsiteY1" fmla="*/ 0 h 1642756"/>
                <a:gd name="connsiteX2" fmla="*/ 1477537 w 1888226"/>
                <a:gd name="connsiteY2" fmla="*/ 0 h 1642756"/>
                <a:gd name="connsiteX3" fmla="*/ 1888226 w 1888226"/>
                <a:gd name="connsiteY3" fmla="*/ 821378 h 1642756"/>
                <a:gd name="connsiteX4" fmla="*/ 1477537 w 1888226"/>
                <a:gd name="connsiteY4" fmla="*/ 1642756 h 1642756"/>
                <a:gd name="connsiteX5" fmla="*/ 410689 w 1888226"/>
                <a:gd name="connsiteY5" fmla="*/ 1642756 h 1642756"/>
                <a:gd name="connsiteX6" fmla="*/ 0 w 1888226"/>
                <a:gd name="connsiteY6" fmla="*/ 821378 h 164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226" h="1642756">
                  <a:moveTo>
                    <a:pt x="944113" y="0"/>
                  </a:moveTo>
                  <a:lnTo>
                    <a:pt x="1888226" y="357299"/>
                  </a:lnTo>
                  <a:lnTo>
                    <a:pt x="1888226" y="1285457"/>
                  </a:lnTo>
                  <a:lnTo>
                    <a:pt x="944113" y="1642756"/>
                  </a:lnTo>
                  <a:lnTo>
                    <a:pt x="0" y="1285457"/>
                  </a:lnTo>
                  <a:lnTo>
                    <a:pt x="0" y="357299"/>
                  </a:lnTo>
                  <a:lnTo>
                    <a:pt x="94411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0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0766" tIns="359020" rIns="320766" bIns="35901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00" kern="1200" dirty="0" smtClean="0"/>
                <a:t>Économies d’énergie et CO</a:t>
              </a:r>
              <a:r>
                <a:rPr lang="fr-FR" sz="1700" kern="1200" baseline="-25000" dirty="0" smtClean="0"/>
                <a:t>2</a:t>
              </a:r>
              <a:endParaRPr lang="fr-FR" sz="1700" kern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54242" y="5191511"/>
              <a:ext cx="2107260" cy="11329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e libre 15"/>
            <p:cNvSpPr/>
            <p:nvPr/>
          </p:nvSpPr>
          <p:spPr>
            <a:xfrm>
              <a:off x="4787458" y="4813865"/>
              <a:ext cx="1642756" cy="1888226"/>
            </a:xfrm>
            <a:custGeom>
              <a:avLst/>
              <a:gdLst>
                <a:gd name="connsiteX0" fmla="*/ 0 w 1888226"/>
                <a:gd name="connsiteY0" fmla="*/ 821378 h 1642756"/>
                <a:gd name="connsiteX1" fmla="*/ 410689 w 1888226"/>
                <a:gd name="connsiteY1" fmla="*/ 0 h 1642756"/>
                <a:gd name="connsiteX2" fmla="*/ 1477537 w 1888226"/>
                <a:gd name="connsiteY2" fmla="*/ 0 h 1642756"/>
                <a:gd name="connsiteX3" fmla="*/ 1888226 w 1888226"/>
                <a:gd name="connsiteY3" fmla="*/ 821378 h 1642756"/>
                <a:gd name="connsiteX4" fmla="*/ 1477537 w 1888226"/>
                <a:gd name="connsiteY4" fmla="*/ 1642756 h 1642756"/>
                <a:gd name="connsiteX5" fmla="*/ 410689 w 1888226"/>
                <a:gd name="connsiteY5" fmla="*/ 1642756 h 1642756"/>
                <a:gd name="connsiteX6" fmla="*/ 0 w 1888226"/>
                <a:gd name="connsiteY6" fmla="*/ 821378 h 164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226" h="1642756">
                  <a:moveTo>
                    <a:pt x="944113" y="0"/>
                  </a:moveTo>
                  <a:lnTo>
                    <a:pt x="1888226" y="357299"/>
                  </a:lnTo>
                  <a:lnTo>
                    <a:pt x="1888226" y="1285457"/>
                  </a:lnTo>
                  <a:lnTo>
                    <a:pt x="944113" y="1642756"/>
                  </a:lnTo>
                  <a:lnTo>
                    <a:pt x="0" y="1285457"/>
                  </a:lnTo>
                  <a:lnTo>
                    <a:pt x="0" y="357299"/>
                  </a:lnTo>
                  <a:lnTo>
                    <a:pt x="94411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996" tIns="294250" rIns="255996" bIns="29424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Sensibilisation aux déchets</a:t>
              </a:r>
              <a:endParaRPr lang="fr-FR" sz="1500" kern="1200" dirty="0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60" y="5777968"/>
            <a:ext cx="988218" cy="9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Difficultés et leviers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Les surcoûts, s’ils sont raisonnables, semblent être un enjeu secondaire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76"/>
              </p:ext>
            </p:extLst>
          </p:nvPr>
        </p:nvGraphicFramePr>
        <p:xfrm>
          <a:off x="457200" y="1412776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7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Difficultés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Leviers / solutions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Calendrier et manque d’anticipation</a:t>
                      </a:r>
                      <a:endParaRPr lang="fr-F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2000" dirty="0" smtClean="0"/>
                        <a:t>Définition très en amont du « qui fait quoi » </a:t>
                      </a:r>
                      <a:r>
                        <a:rPr lang="fr-FR" sz="2000" dirty="0" smtClean="0">
                          <a:sym typeface="Wingdings" panose="05000000000000000000" pitchFamily="2" charset="2"/>
                        </a:rPr>
                        <a:t> charte</a:t>
                      </a:r>
                      <a:r>
                        <a:rPr lang="fr-FR" sz="2000" baseline="0" dirty="0" smtClean="0">
                          <a:sym typeface="Wingdings" panose="05000000000000000000" pitchFamily="2" charset="2"/>
                        </a:rPr>
                        <a:t> des MOA du NPNRU ?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Mauvaise répartition des responsabilités</a:t>
                      </a:r>
                      <a:endParaRPr lang="fr-FR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Amiante et mauvaise qualité des matériaux, difficultés de réemploi de matériaux de qualité</a:t>
                      </a:r>
                      <a:endParaRPr lang="fr-F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2000" dirty="0" smtClean="0"/>
                        <a:t>Souplesse</a:t>
                      </a:r>
                      <a:r>
                        <a:rPr lang="fr-FR" sz="2000" baseline="0" dirty="0" smtClean="0"/>
                        <a:t> et diversité des activités pour diversifier les matériaux </a:t>
                      </a:r>
                      <a:r>
                        <a:rPr lang="fr-FR" sz="2000" baseline="0" dirty="0" err="1" smtClean="0"/>
                        <a:t>réemployables</a:t>
                      </a:r>
                      <a:r>
                        <a:rPr lang="fr-FR" sz="2000" baseline="0" dirty="0" smtClean="0"/>
                        <a:t> et les débouchés</a:t>
                      </a:r>
                    </a:p>
                    <a:p>
                      <a:r>
                        <a:rPr lang="fr-FR" sz="2000" baseline="0" dirty="0" err="1" smtClean="0"/>
                        <a:t>Sourcing</a:t>
                      </a:r>
                      <a:r>
                        <a:rPr lang="fr-FR" sz="2000" baseline="0" dirty="0" smtClean="0"/>
                        <a:t> sur des chantiers externes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Démolitions</a:t>
                      </a:r>
                      <a:r>
                        <a:rPr lang="fr-FR" sz="2000" baseline="0" dirty="0" smtClean="0"/>
                        <a:t> déjà engagées, pas de matériaux disponibles</a:t>
                      </a:r>
                      <a:endParaRPr lang="fr-FR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91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Coûts</a:t>
                      </a:r>
                      <a:r>
                        <a:rPr lang="fr-FR" sz="2000" baseline="0" dirty="0" smtClean="0"/>
                        <a:t> et complexité de gestion (facturation, prestations, subventions, recrutements)</a:t>
                      </a:r>
                      <a:endParaRPr lang="fr-F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2000" dirty="0" smtClean="0"/>
                        <a:t>Externalisation</a:t>
                      </a:r>
                    </a:p>
                    <a:p>
                      <a:r>
                        <a:rPr lang="fr-FR" sz="2000" dirty="0" smtClean="0"/>
                        <a:t>Segmentation des missions et des marchés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Trouver le bon modèle juridique</a:t>
                      </a:r>
                      <a:endParaRPr lang="fr-FR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2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Les suites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12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32904" y="1429228"/>
            <a:ext cx="8841602" cy="2359812"/>
            <a:chOff x="0" y="2200188"/>
            <a:chExt cx="8841602" cy="2359812"/>
          </a:xfrm>
        </p:grpSpPr>
        <p:sp>
          <p:nvSpPr>
            <p:cNvPr id="8" name="Forme libre 7"/>
            <p:cNvSpPr/>
            <p:nvPr/>
          </p:nvSpPr>
          <p:spPr>
            <a:xfrm>
              <a:off x="0" y="2205379"/>
              <a:ext cx="1823856" cy="2354621"/>
            </a:xfrm>
            <a:custGeom>
              <a:avLst/>
              <a:gdLst>
                <a:gd name="connsiteX0" fmla="*/ 0 w 1524460"/>
                <a:gd name="connsiteY0" fmla="*/ 0 h 779416"/>
                <a:gd name="connsiteX1" fmla="*/ 1134752 w 1524460"/>
                <a:gd name="connsiteY1" fmla="*/ 0 h 779416"/>
                <a:gd name="connsiteX2" fmla="*/ 1524460 w 1524460"/>
                <a:gd name="connsiteY2" fmla="*/ 389708 h 779416"/>
                <a:gd name="connsiteX3" fmla="*/ 1134752 w 1524460"/>
                <a:gd name="connsiteY3" fmla="*/ 779416 h 779416"/>
                <a:gd name="connsiteX4" fmla="*/ 0 w 1524460"/>
                <a:gd name="connsiteY4" fmla="*/ 779416 h 779416"/>
                <a:gd name="connsiteX5" fmla="*/ 389708 w 1524460"/>
                <a:gd name="connsiteY5" fmla="*/ 389708 h 779416"/>
                <a:gd name="connsiteX6" fmla="*/ 0 w 1524460"/>
                <a:gd name="connsiteY6" fmla="*/ 0 h 77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460" h="779416">
                  <a:moveTo>
                    <a:pt x="0" y="0"/>
                  </a:moveTo>
                  <a:lnTo>
                    <a:pt x="1134752" y="0"/>
                  </a:lnTo>
                  <a:lnTo>
                    <a:pt x="1524460" y="389708"/>
                  </a:lnTo>
                  <a:lnTo>
                    <a:pt x="1134752" y="779416"/>
                  </a:lnTo>
                  <a:lnTo>
                    <a:pt x="0" y="779416"/>
                  </a:lnTo>
                  <a:lnTo>
                    <a:pt x="389708" y="3897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13" tIns="12002" rIns="401710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Confirmation de la faisabilité du réemploi</a:t>
              </a:r>
              <a:endParaRPr lang="fr-FR" sz="1400" kern="1200" dirty="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1633319" y="2200188"/>
              <a:ext cx="1948540" cy="2354621"/>
            </a:xfrm>
            <a:custGeom>
              <a:avLst/>
              <a:gdLst>
                <a:gd name="connsiteX0" fmla="*/ 0 w 1948540"/>
                <a:gd name="connsiteY0" fmla="*/ 0 h 779416"/>
                <a:gd name="connsiteX1" fmla="*/ 1558832 w 1948540"/>
                <a:gd name="connsiteY1" fmla="*/ 0 h 779416"/>
                <a:gd name="connsiteX2" fmla="*/ 1948540 w 1948540"/>
                <a:gd name="connsiteY2" fmla="*/ 389708 h 779416"/>
                <a:gd name="connsiteX3" fmla="*/ 1558832 w 1948540"/>
                <a:gd name="connsiteY3" fmla="*/ 779416 h 779416"/>
                <a:gd name="connsiteX4" fmla="*/ 0 w 1948540"/>
                <a:gd name="connsiteY4" fmla="*/ 779416 h 779416"/>
                <a:gd name="connsiteX5" fmla="*/ 389708 w 1948540"/>
                <a:gd name="connsiteY5" fmla="*/ 389708 h 779416"/>
                <a:gd name="connsiteX6" fmla="*/ 0 w 1948540"/>
                <a:gd name="connsiteY6" fmla="*/ 0 h 77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8540" h="779416">
                  <a:moveTo>
                    <a:pt x="0" y="0"/>
                  </a:moveTo>
                  <a:lnTo>
                    <a:pt x="1558832" y="0"/>
                  </a:lnTo>
                  <a:lnTo>
                    <a:pt x="1948540" y="389708"/>
                  </a:lnTo>
                  <a:lnTo>
                    <a:pt x="1558832" y="779416"/>
                  </a:lnTo>
                  <a:lnTo>
                    <a:pt x="0" y="779416"/>
                  </a:lnTo>
                  <a:lnTo>
                    <a:pt x="389708" y="3897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13" tIns="12002" rIns="401710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Définition d’un calendrier de déploiement après consultation des maîtrises d’ouvrage intervenant en 2022</a:t>
              </a:r>
              <a:endParaRPr lang="fr-FR" sz="1400" kern="1200" dirty="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3385688" y="2204864"/>
              <a:ext cx="1948540" cy="2354621"/>
            </a:xfrm>
            <a:custGeom>
              <a:avLst/>
              <a:gdLst>
                <a:gd name="connsiteX0" fmla="*/ 0 w 1948540"/>
                <a:gd name="connsiteY0" fmla="*/ 0 h 779416"/>
                <a:gd name="connsiteX1" fmla="*/ 1558832 w 1948540"/>
                <a:gd name="connsiteY1" fmla="*/ 0 h 779416"/>
                <a:gd name="connsiteX2" fmla="*/ 1948540 w 1948540"/>
                <a:gd name="connsiteY2" fmla="*/ 389708 h 779416"/>
                <a:gd name="connsiteX3" fmla="*/ 1558832 w 1948540"/>
                <a:gd name="connsiteY3" fmla="*/ 779416 h 779416"/>
                <a:gd name="connsiteX4" fmla="*/ 0 w 1948540"/>
                <a:gd name="connsiteY4" fmla="*/ 779416 h 779416"/>
                <a:gd name="connsiteX5" fmla="*/ 389708 w 1948540"/>
                <a:gd name="connsiteY5" fmla="*/ 389708 h 779416"/>
                <a:gd name="connsiteX6" fmla="*/ 0 w 1948540"/>
                <a:gd name="connsiteY6" fmla="*/ 0 h 77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8540" h="779416">
                  <a:moveTo>
                    <a:pt x="0" y="0"/>
                  </a:moveTo>
                  <a:lnTo>
                    <a:pt x="1558832" y="0"/>
                  </a:lnTo>
                  <a:lnTo>
                    <a:pt x="1948540" y="389708"/>
                  </a:lnTo>
                  <a:lnTo>
                    <a:pt x="1558832" y="779416"/>
                  </a:lnTo>
                  <a:lnTo>
                    <a:pt x="0" y="779416"/>
                  </a:lnTo>
                  <a:lnTo>
                    <a:pt x="389708" y="3897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13" tIns="12002" rIns="401710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Définition d’un modèle économique et d’un format de portage</a:t>
              </a:r>
              <a:endParaRPr lang="fr-FR" sz="1400" kern="1200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139375" y="2204864"/>
              <a:ext cx="1948540" cy="2354621"/>
            </a:xfrm>
            <a:custGeom>
              <a:avLst/>
              <a:gdLst>
                <a:gd name="connsiteX0" fmla="*/ 0 w 1948540"/>
                <a:gd name="connsiteY0" fmla="*/ 0 h 779416"/>
                <a:gd name="connsiteX1" fmla="*/ 1558832 w 1948540"/>
                <a:gd name="connsiteY1" fmla="*/ 0 h 779416"/>
                <a:gd name="connsiteX2" fmla="*/ 1948540 w 1948540"/>
                <a:gd name="connsiteY2" fmla="*/ 389708 h 779416"/>
                <a:gd name="connsiteX3" fmla="*/ 1558832 w 1948540"/>
                <a:gd name="connsiteY3" fmla="*/ 779416 h 779416"/>
                <a:gd name="connsiteX4" fmla="*/ 0 w 1948540"/>
                <a:gd name="connsiteY4" fmla="*/ 779416 h 779416"/>
                <a:gd name="connsiteX5" fmla="*/ 389708 w 1948540"/>
                <a:gd name="connsiteY5" fmla="*/ 389708 h 779416"/>
                <a:gd name="connsiteX6" fmla="*/ 0 w 1948540"/>
                <a:gd name="connsiteY6" fmla="*/ 0 h 77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8540" h="779416">
                  <a:moveTo>
                    <a:pt x="0" y="0"/>
                  </a:moveTo>
                  <a:lnTo>
                    <a:pt x="1558832" y="0"/>
                  </a:lnTo>
                  <a:lnTo>
                    <a:pt x="1948540" y="389708"/>
                  </a:lnTo>
                  <a:lnTo>
                    <a:pt x="1558832" y="779416"/>
                  </a:lnTo>
                  <a:lnTo>
                    <a:pt x="0" y="779416"/>
                  </a:lnTo>
                  <a:lnTo>
                    <a:pt x="389708" y="3897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13" tIns="12002" rIns="401710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Sélection d’un ou de plusieurs opérateurs</a:t>
              </a:r>
              <a:endParaRPr lang="fr-FR" sz="1400" kern="1200" dirty="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6893062" y="2204864"/>
              <a:ext cx="1948540" cy="2354621"/>
            </a:xfrm>
            <a:custGeom>
              <a:avLst/>
              <a:gdLst>
                <a:gd name="connsiteX0" fmla="*/ 0 w 1948540"/>
                <a:gd name="connsiteY0" fmla="*/ 0 h 779416"/>
                <a:gd name="connsiteX1" fmla="*/ 1558832 w 1948540"/>
                <a:gd name="connsiteY1" fmla="*/ 0 h 779416"/>
                <a:gd name="connsiteX2" fmla="*/ 1948540 w 1948540"/>
                <a:gd name="connsiteY2" fmla="*/ 389708 h 779416"/>
                <a:gd name="connsiteX3" fmla="*/ 1558832 w 1948540"/>
                <a:gd name="connsiteY3" fmla="*/ 779416 h 779416"/>
                <a:gd name="connsiteX4" fmla="*/ 0 w 1948540"/>
                <a:gd name="connsiteY4" fmla="*/ 779416 h 779416"/>
                <a:gd name="connsiteX5" fmla="*/ 389708 w 1948540"/>
                <a:gd name="connsiteY5" fmla="*/ 389708 h 779416"/>
                <a:gd name="connsiteX6" fmla="*/ 0 w 1948540"/>
                <a:gd name="connsiteY6" fmla="*/ 0 h 77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8540" h="779416">
                  <a:moveTo>
                    <a:pt x="0" y="0"/>
                  </a:moveTo>
                  <a:lnTo>
                    <a:pt x="1558832" y="0"/>
                  </a:lnTo>
                  <a:lnTo>
                    <a:pt x="1948540" y="389708"/>
                  </a:lnTo>
                  <a:lnTo>
                    <a:pt x="1558832" y="779416"/>
                  </a:lnTo>
                  <a:lnTo>
                    <a:pt x="0" y="779416"/>
                  </a:lnTo>
                  <a:lnTo>
                    <a:pt x="389708" y="3897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13" tIns="12002" rIns="401710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Mise en service de l’atelier avec des objectifs et une montée en puissance progressive</a:t>
              </a:r>
              <a:endParaRPr lang="fr-FR" sz="1400" kern="1200" dirty="0"/>
            </a:p>
          </p:txBody>
        </p:sp>
      </p:grp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00115"/>
            <a:ext cx="8229600" cy="2653221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Sollicitations spontanées par les services de la ville (services techniques, service jeunesse…) pour intégrer le réemploi dans leurs propres projets</a:t>
            </a:r>
          </a:p>
          <a:p>
            <a:r>
              <a:rPr lang="fr-FR" dirty="0" smtClean="0"/>
              <a:t>Intégration des opérations sous maîtrise d’ouvrage de la Ville, liées ou non au NPNRU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000" b="1" dirty="0" smtClean="0">
                <a:sym typeface="Wingdings" panose="05000000000000000000" pitchFamily="2" charset="2"/>
              </a:rPr>
              <a:t>Conditions de la pérennité du projet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664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13</a:t>
            </a:fld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7438" y="1973281"/>
            <a:ext cx="872874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/>
              <a:t>S</a:t>
            </a:r>
            <a:r>
              <a:rPr lang="fr-FR" sz="3200" dirty="0" bmk=""/>
              <a:t>éraphin ELIE</a:t>
            </a:r>
            <a:br>
              <a:rPr lang="fr-FR" sz="3200" dirty="0" bmk=""/>
            </a:br>
            <a:r>
              <a:rPr lang="fr-FR" sz="3200" dirty="0" bmk=""/>
              <a:t>Chef de projet </a:t>
            </a:r>
            <a:r>
              <a:rPr lang="fr-FR" sz="3200" dirty="0" smtClean="0" bmk=""/>
              <a:t>Renouvellement Urbain</a:t>
            </a:r>
            <a:endParaRPr lang="fr-FR" sz="3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 bmk="_MailAutoSig"/>
              <a:t>Direction Aménagement Urbain </a:t>
            </a:r>
            <a:br>
              <a:rPr lang="fr-FR" sz="3200" dirty="0" bmk="_MailAutoSig"/>
            </a:br>
            <a:r>
              <a:rPr lang="fr-FR" sz="3200" dirty="0" bmk="_MailAutoSig"/>
              <a:t>Ville de Lisieux </a:t>
            </a:r>
            <a:br>
              <a:rPr lang="fr-FR" sz="3200" dirty="0" bmk="_MailAutoSig"/>
            </a:br>
            <a:r>
              <a:rPr lang="fr-FR" sz="3200" dirty="0" smtClean="0" bmk="_MailAutoSig"/>
              <a:t>07 </a:t>
            </a:r>
            <a:r>
              <a:rPr lang="fr-FR" sz="3200" dirty="0" bmk="_MailAutoSig"/>
              <a:t>61 44 52 69</a:t>
            </a:r>
            <a:r>
              <a:rPr kumimoji="0" lang="fr-FR" sz="1100" b="0" i="0" u="none" strike="noStrike" cap="none" normalizeH="0" baseline="0" dirty="0" smtClean="0" bmk="_MailAutoSig">
                <a:ln>
                  <a:noFill/>
                </a:ln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dirty="0" smtClean="0" bmk="_MailAutoSig">
                <a:ln>
                  <a:noFill/>
                </a:ln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 smtClean="0" bmk="_MailAutoSig"/>
              <a:t>selie@ville-lisieux.fr</a:t>
            </a:r>
            <a:endParaRPr lang="fr-FR" sz="3200" dirty="0" bmk="_MailAutoSig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x_ox-9a91e03ba5-ox-04eeac82a8-image001.ox-9a91e03ba5-ox-04eeac82a8-jpg@01D5FC47.ox-9a91e03ba5-ox-04eeac82a8-6F603030" descr="logo 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91" y="3695826"/>
            <a:ext cx="3873009" cy="131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04688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220072" y="5946209"/>
            <a:ext cx="381642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/>
              <a:t>Crédits photos : @Fabien Lestrade</a:t>
            </a:r>
            <a:endParaRPr lang="fr-FR" sz="2000" dirty="0" bmk="_MailAutoSig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démarche réemploi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6738" b="12836"/>
          <a:stretch/>
        </p:blipFill>
        <p:spPr>
          <a:xfrm>
            <a:off x="674206" y="1417638"/>
            <a:ext cx="7795588" cy="25202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9552" y="4048026"/>
            <a:ext cx="5770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Principales conclusions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 potentiel confirmé, important et homogène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 calendrier serré, des opportunités déjà manquées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Une offre plus abondante que la demande, à faire émerger par une démarche territoriale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 acteurs locaux très motivés</a:t>
            </a:r>
            <a:endParaRPr lang="fr-F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805604"/>
            <a:ext cx="2169602" cy="391587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09554" y="2660440"/>
            <a:ext cx="216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Planning de stockage</a:t>
            </a:r>
            <a:endParaRPr lang="fr-F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4206" y="1411803"/>
            <a:ext cx="32497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Répartition du potentiel, par bailleur</a:t>
            </a:r>
            <a:endParaRPr lang="fr-F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Le principe de la plateforme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7929" t="19832" r="3666" b="4833"/>
          <a:stretch/>
        </p:blipFill>
        <p:spPr>
          <a:xfrm>
            <a:off x="209235" y="1916832"/>
            <a:ext cx="8725529" cy="41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Les fonctions de la plateforme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16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7866" t="21085" r="25714" b="4666"/>
          <a:stretch/>
        </p:blipFill>
        <p:spPr>
          <a:xfrm>
            <a:off x="1291763" y="1468212"/>
            <a:ext cx="6560474" cy="4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gouvernance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fr-FR" dirty="0" smtClean="0"/>
              <a:t>Intégration dans les cadres de gouvernance existants :</a:t>
            </a:r>
          </a:p>
          <a:p>
            <a:pPr lvl="1"/>
            <a:r>
              <a:rPr lang="fr-FR" dirty="0" smtClean="0"/>
              <a:t>Comité technique NPNRU mensuel </a:t>
            </a:r>
            <a:r>
              <a:rPr lang="fr-FR" dirty="0" smtClean="0">
                <a:sym typeface="Wingdings" panose="05000000000000000000" pitchFamily="2" charset="2"/>
              </a:rPr>
              <a:t> suivre les opérations des maîtrises d’ouvrage</a:t>
            </a:r>
            <a:endParaRPr lang="fr-FR" dirty="0" smtClean="0"/>
          </a:p>
          <a:p>
            <a:pPr lvl="1"/>
            <a:r>
              <a:rPr lang="fr-FR" dirty="0" smtClean="0"/>
              <a:t>Groupe de travail Cadre de vie et renouvellement urbain du Contrat de Ville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faire émerger des initiatives des acteurs socio-culturels du quartier en lien avec le projet urbain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1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/>
          <a:stretch/>
        </p:blipFill>
        <p:spPr>
          <a:xfrm>
            <a:off x="530678" y="1233990"/>
            <a:ext cx="8082644" cy="51488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Présentation du NPNRU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9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Présentation du NPNRU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4546845" cy="4938712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600 à 650 logements démolis</a:t>
            </a:r>
          </a:p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800 logements réhabilités</a:t>
            </a:r>
          </a:p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1000 logements </a:t>
            </a:r>
            <a:r>
              <a:rPr lang="fr-FR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résidentialisés</a:t>
            </a:r>
            <a:endParaRPr lang="fr-FR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300 logements sociaux reconstruits (Lisieux)</a:t>
            </a:r>
          </a:p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 logements privés construits (Hauteville)</a:t>
            </a:r>
          </a:p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3 équipements publics rénovés, 1 équipement public neuf, avec leurs parvis</a:t>
            </a:r>
          </a:p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Prolongation de l’Arboretum,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grand parc central au cœur du quartier comprenant 2 200 ml de chemins piétons, </a:t>
            </a:r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2ha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parcs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et </a:t>
            </a:r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jardins (en plus des 10ha existants)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3</a:t>
            </a:fld>
            <a:endParaRPr lang="fr-FR"/>
          </a:p>
        </p:txBody>
      </p:sp>
      <p:pic>
        <p:nvPicPr>
          <p:cNvPr id="6" name="Espace réservé du conten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6" y="1250109"/>
            <a:ext cx="3682753" cy="24545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782616"/>
            <a:ext cx="3682359" cy="2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démarche réemploi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Une démarche </a:t>
            </a:r>
            <a:r>
              <a:rPr lang="fr-FR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pré-existante</a:t>
            </a:r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 liée à un partenariat entre le </a:t>
            </a:r>
            <a:r>
              <a:rPr lang="fr-FR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Wip</a:t>
            </a:r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fr-FR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Inolya</a:t>
            </a:r>
            <a:endParaRPr lang="fr-FR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4</a:t>
            </a:fld>
            <a:endParaRPr lang="fr-FR"/>
          </a:p>
        </p:txBody>
      </p:sp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517833"/>
            <a:ext cx="4258816" cy="2838517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683568" y="2708920"/>
            <a:ext cx="4367403" cy="328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Diagnostics ressources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Options au contrat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Principales opportunités : radiateurs en fonte</a:t>
            </a:r>
            <a:endParaRPr lang="fr-F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démarche réemploi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Volonté de la Ville de Lisieux d’étendre la démarche à l’ensemble du projet urbain</a:t>
            </a:r>
          </a:p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Étude de faisabilité menée par le Plateau Circulaire</a:t>
            </a:r>
          </a:p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Cofinancement de l’</a:t>
            </a:r>
            <a:r>
              <a:rPr lang="fr-FR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Ademe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59" y="3262678"/>
            <a:ext cx="2715440" cy="18098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58" y="1417639"/>
            <a:ext cx="2715441" cy="18098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901" y="5201263"/>
            <a:ext cx="1271623" cy="15202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792" y="5380792"/>
            <a:ext cx="4039164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démarche réemploi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4 axes de travail :</a:t>
            </a:r>
          </a:p>
          <a:p>
            <a:pPr lvl="1"/>
            <a:r>
              <a:rPr lang="fr-FR" dirty="0" smtClean="0"/>
              <a:t>Cartographie </a:t>
            </a:r>
            <a:r>
              <a:rPr lang="fr-FR" dirty="0"/>
              <a:t>et planning des flux potentiels</a:t>
            </a:r>
          </a:p>
          <a:p>
            <a:pPr lvl="1"/>
            <a:r>
              <a:rPr lang="fr-FR" dirty="0" smtClean="0"/>
              <a:t>Les acteurs du territoire</a:t>
            </a:r>
            <a:endParaRPr lang="fr-FR" dirty="0"/>
          </a:p>
          <a:p>
            <a:pPr lvl="1"/>
            <a:r>
              <a:rPr lang="fr-FR" dirty="0" smtClean="0"/>
              <a:t>Dimensionnement </a:t>
            </a:r>
            <a:r>
              <a:rPr lang="fr-FR" dirty="0"/>
              <a:t>du pôle réemploi</a:t>
            </a:r>
          </a:p>
          <a:p>
            <a:pPr lvl="1"/>
            <a:r>
              <a:rPr lang="fr-FR" dirty="0" smtClean="0"/>
              <a:t>Bénéfices </a:t>
            </a:r>
            <a:r>
              <a:rPr lang="fr-FR" dirty="0"/>
              <a:t>environnementaux et </a:t>
            </a:r>
            <a:r>
              <a:rPr lang="fr-FR" dirty="0" smtClean="0"/>
              <a:t>socio-économiques</a:t>
            </a:r>
          </a:p>
          <a:p>
            <a:pPr marL="5715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objectifs :</a:t>
            </a:r>
          </a:p>
          <a:p>
            <a:pPr lvl="1"/>
            <a:r>
              <a:rPr lang="fr-FR" dirty="0" smtClean="0"/>
              <a:t>Analyser </a:t>
            </a:r>
            <a:r>
              <a:rPr lang="fr-FR" dirty="0"/>
              <a:t>le potentiel de réemploi des chantiers du NPNRU et les forces en présence</a:t>
            </a:r>
          </a:p>
          <a:p>
            <a:pPr lvl="1"/>
            <a:r>
              <a:rPr lang="fr-FR" dirty="0" smtClean="0"/>
              <a:t>Proposer </a:t>
            </a:r>
            <a:r>
              <a:rPr lang="fr-FR" dirty="0"/>
              <a:t>des scénarios pour la création d’un pole réemploi solidaire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2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467596" y="1769725"/>
            <a:ext cx="3970784" cy="43204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Identification de matériaux symboliques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Réalisation d’opérations ponctuelles et esthétiques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Implication des acteurs socio-culturels, chantiers participatifs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Travail autour de la mémoire du quartier, du patrimoine, du sens du projet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567808" y="1769725"/>
            <a:ext cx="3970784" cy="43204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« Sauver » le maximum de matériaux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Ateliers de transformation des matériaux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Stockage massif des matériaux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Parcours d’insertion ambitieux et développés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Développement d’une filière locale du réemploi BTP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démarche réemploi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7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567808" y="1553701"/>
            <a:ext cx="3970784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Angle économique/insertion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67596" y="1553701"/>
            <a:ext cx="3970784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Angle socio-culturel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5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467596" y="1769725"/>
            <a:ext cx="3970784" cy="45866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Qualité de la logistique pour ne pas dégrader les matériaux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Coût de la logistique qui peut être déterminant pour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Incertitudes liées aux chantiers (qualité des matériaux, calendriers…)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 Besoin d’une structure de proximité avec des compétences propres et une capacité de stockage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567808" y="1769725"/>
            <a:ext cx="3970784" cy="4586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Mobilisation RH fluctuantes, apports de prestataires, facturations… </a:t>
            </a:r>
            <a:r>
              <a:rPr lang="fr-FR" dirty="0" smtClean="0">
                <a:sym typeface="Wingdings" panose="05000000000000000000" pitchFamily="2" charset="2"/>
              </a:rPr>
              <a:t> La collectivité ne peut le porter en régie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Sujet nouveau </a:t>
            </a:r>
            <a:r>
              <a:rPr lang="fr-FR" dirty="0" smtClean="0">
                <a:sym typeface="Wingdings" panose="05000000000000000000" pitchFamily="2" charset="2"/>
              </a:rPr>
              <a:t> besoin d’un cadre rassurant pour que les structures puissent s’engager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Le modèle économique doit être équilibré (subventions de la Ville minoritaires)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Apport d’une expertise externe complémentaire qui ne doit/peut pas se substituer aux ressources locales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Les enjeux de la démarche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8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567808" y="1337677"/>
            <a:ext cx="3970784" cy="7951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Structuration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67596" y="1337677"/>
            <a:ext cx="3970784" cy="7951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Logistique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8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cadres d’implication de la Ville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Réemploi à Lisieux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FCA-D94D-4F14-956E-314DE1E537A4}" type="slidenum">
              <a:rPr lang="fr-FR" smtClean="0"/>
              <a:t>9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843808" y="1769726"/>
            <a:ext cx="5694784" cy="1008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Implique l’ensemble des maîtres d’ouvrage du NPNRU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Fait le lien avec les différents acteurs du territoire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Promeut cette politique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843808" y="2971977"/>
            <a:ext cx="5694784" cy="100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Externalise la gestion opérationnelle de l’atelier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Apporte un cadre contractuel et politique rassurant pour que les opérateurs puissent se positionner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57200" y="2841893"/>
            <a:ext cx="2458616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Facilitateur de l’installation de l’atelier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67596" y="1553701"/>
            <a:ext cx="2448220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Garant de la cohérence de la démarche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865512" y="4174228"/>
            <a:ext cx="5694784" cy="15590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Passe un accord-cadre pour des diagnostics et déposes soignées de matériaux identifiés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Intègre le réemploi dans les constructions et rénovations d’équipements publics, d’espaces publics et dans sa gestion courante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78904" y="4044144"/>
            <a:ext cx="2458616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Maître d’ouvrage exemplaire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4402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980</Words>
  <Application>Microsoft Office PowerPoint</Application>
  <PresentationFormat>Affichage à l'écran (4:3)</PresentationFormat>
  <Paragraphs>150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</vt:lpstr>
      <vt:lpstr>Times New Roman</vt:lpstr>
      <vt:lpstr>Wingdings</vt:lpstr>
      <vt:lpstr>Thème Office</vt:lpstr>
      <vt:lpstr>Présentation PowerPoint</vt:lpstr>
      <vt:lpstr>Présentation du NPNRU</vt:lpstr>
      <vt:lpstr>Présentation du NPNRU</vt:lpstr>
      <vt:lpstr>La démarche réemploi</vt:lpstr>
      <vt:lpstr>La démarche réemploi</vt:lpstr>
      <vt:lpstr>La démarche réemploi</vt:lpstr>
      <vt:lpstr>La démarche réemploi</vt:lpstr>
      <vt:lpstr>Les enjeux de la démarche</vt:lpstr>
      <vt:lpstr>Les cadres d’implication de la Ville</vt:lpstr>
      <vt:lpstr>Vers une « culture réemploi »</vt:lpstr>
      <vt:lpstr>Difficultés et leviers</vt:lpstr>
      <vt:lpstr>Les suites</vt:lpstr>
      <vt:lpstr>Présentation PowerPoint</vt:lpstr>
      <vt:lpstr>La démarche réemploi</vt:lpstr>
      <vt:lpstr>Le principe de la plateforme</vt:lpstr>
      <vt:lpstr>Les fonctions de la plateforme</vt:lpstr>
      <vt:lpstr>La gouvernance</vt:lpstr>
    </vt:vector>
  </TitlesOfParts>
  <Company>Lisieux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Séraphin ELIE</cp:lastModifiedBy>
  <cp:revision>53</cp:revision>
  <dcterms:created xsi:type="dcterms:W3CDTF">2018-02-15T13:11:11Z</dcterms:created>
  <dcterms:modified xsi:type="dcterms:W3CDTF">2022-06-03T10:57:27Z</dcterms:modified>
</cp:coreProperties>
</file>